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8" r:id="rId2"/>
  </p:sldMasterIdLst>
  <p:sldIdLst>
    <p:sldId id="256" r:id="rId3"/>
    <p:sldId id="261" r:id="rId4"/>
    <p:sldId id="262" r:id="rId5"/>
    <p:sldId id="263" r:id="rId6"/>
    <p:sldId id="299" r:id="rId7"/>
    <p:sldId id="300" r:id="rId8"/>
    <p:sldId id="301" r:id="rId9"/>
    <p:sldId id="302" r:id="rId10"/>
    <p:sldId id="303" r:id="rId11"/>
    <p:sldId id="304" r:id="rId12"/>
    <p:sldId id="305" r:id="rId13"/>
    <p:sldId id="308" r:id="rId14"/>
    <p:sldId id="309" r:id="rId15"/>
    <p:sldId id="312" r:id="rId16"/>
    <p:sldId id="313" r:id="rId17"/>
    <p:sldId id="314" r:id="rId18"/>
    <p:sldId id="311" r:id="rId19"/>
    <p:sldId id="327" r:id="rId20"/>
    <p:sldId id="328" r:id="rId21"/>
    <p:sldId id="330" r:id="rId22"/>
    <p:sldId id="331" r:id="rId23"/>
    <p:sldId id="332" r:id="rId24"/>
    <p:sldId id="271" r:id="rId25"/>
    <p:sldId id="273" r:id="rId26"/>
    <p:sldId id="274" r:id="rId27"/>
    <p:sldId id="275" r:id="rId28"/>
    <p:sldId id="265" r:id="rId29"/>
    <p:sldId id="266" r:id="rId3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6" d="100"/>
          <a:sy n="66" d="100"/>
        </p:scale>
        <p:origin x="6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0AFB1CA-16B5-E183-EAFB-67AE2B60374E}"/>
              </a:ext>
            </a:extLst>
          </p:cNvPr>
          <p:cNvSpPr>
            <a:spLocks noGrp="1"/>
          </p:cNvSpPr>
          <p:nvPr>
            <p:ph type="ctrTitle"/>
          </p:nvPr>
        </p:nvSpPr>
        <p:spPr>
          <a:xfrm>
            <a:off x="408562" y="1368000"/>
            <a:ext cx="9144000" cy="2160000"/>
          </a:xfrm>
        </p:spPr>
        <p:txBody>
          <a:bodyPr anchor="b">
            <a:normAutofit/>
          </a:bodyPr>
          <a:lstStyle>
            <a:lvl1pPr algn="l">
              <a:defRPr sz="3200"/>
            </a:lvl1pPr>
          </a:lstStyle>
          <a:p>
            <a:r>
              <a:rPr lang="hu-HU" dirty="0"/>
              <a:t>Mintacím szerkesztése</a:t>
            </a:r>
          </a:p>
        </p:txBody>
      </p:sp>
      <p:sp>
        <p:nvSpPr>
          <p:cNvPr id="3" name="Alcím 2">
            <a:extLst>
              <a:ext uri="{FF2B5EF4-FFF2-40B4-BE49-F238E27FC236}">
                <a16:creationId xmlns:a16="http://schemas.microsoft.com/office/drawing/2014/main" id="{148BE59A-8721-414E-6C51-3F1B830C9CA4}"/>
              </a:ext>
            </a:extLst>
          </p:cNvPr>
          <p:cNvSpPr>
            <a:spLocks noGrp="1"/>
          </p:cNvSpPr>
          <p:nvPr>
            <p:ph type="subTitle" idx="1"/>
          </p:nvPr>
        </p:nvSpPr>
        <p:spPr>
          <a:xfrm>
            <a:off x="408562" y="3564000"/>
            <a:ext cx="9144000" cy="1655762"/>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Kattintson ide az alcím mintájának szerkesztéséhez</a:t>
            </a:r>
          </a:p>
        </p:txBody>
      </p:sp>
      <p:sp>
        <p:nvSpPr>
          <p:cNvPr id="4" name="Dátum helye 3">
            <a:extLst>
              <a:ext uri="{FF2B5EF4-FFF2-40B4-BE49-F238E27FC236}">
                <a16:creationId xmlns:a16="http://schemas.microsoft.com/office/drawing/2014/main" id="{F0D321C4-9544-3C4A-C4F4-E3454FED1CBD}"/>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1F9C40E2-AFDA-A685-5597-3AFA20C4226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51FE17B-AC21-B0AE-9FFB-EA8E4073DA60}"/>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1518910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0AFB1CA-16B5-E183-EAFB-67AE2B60374E}"/>
              </a:ext>
            </a:extLst>
          </p:cNvPr>
          <p:cNvSpPr>
            <a:spLocks noGrp="1"/>
          </p:cNvSpPr>
          <p:nvPr>
            <p:ph type="ctrTitle"/>
          </p:nvPr>
        </p:nvSpPr>
        <p:spPr>
          <a:xfrm>
            <a:off x="408562" y="1368000"/>
            <a:ext cx="9144000" cy="2160000"/>
          </a:xfrm>
        </p:spPr>
        <p:txBody>
          <a:bodyPr anchor="b">
            <a:normAutofit/>
          </a:bodyPr>
          <a:lstStyle>
            <a:lvl1pPr algn="l">
              <a:defRPr sz="3200"/>
            </a:lvl1pPr>
          </a:lstStyle>
          <a:p>
            <a:r>
              <a:rPr lang="hu-HU" dirty="0"/>
              <a:t>Mintacím szerkesztése</a:t>
            </a:r>
          </a:p>
        </p:txBody>
      </p:sp>
      <p:sp>
        <p:nvSpPr>
          <p:cNvPr id="3" name="Alcím 2">
            <a:extLst>
              <a:ext uri="{FF2B5EF4-FFF2-40B4-BE49-F238E27FC236}">
                <a16:creationId xmlns:a16="http://schemas.microsoft.com/office/drawing/2014/main" id="{148BE59A-8721-414E-6C51-3F1B830C9CA4}"/>
              </a:ext>
            </a:extLst>
          </p:cNvPr>
          <p:cNvSpPr>
            <a:spLocks noGrp="1"/>
          </p:cNvSpPr>
          <p:nvPr>
            <p:ph type="subTitle" idx="1"/>
          </p:nvPr>
        </p:nvSpPr>
        <p:spPr>
          <a:xfrm>
            <a:off x="408562" y="3564000"/>
            <a:ext cx="9144000" cy="1655762"/>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Kattintson ide az alcím mintájának szerkesztéséhez</a:t>
            </a:r>
          </a:p>
        </p:txBody>
      </p:sp>
      <p:sp>
        <p:nvSpPr>
          <p:cNvPr id="4" name="Dátum helye 3">
            <a:extLst>
              <a:ext uri="{FF2B5EF4-FFF2-40B4-BE49-F238E27FC236}">
                <a16:creationId xmlns:a16="http://schemas.microsoft.com/office/drawing/2014/main" id="{F0D321C4-9544-3C4A-C4F4-E3454FED1CBD}"/>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1F9C40E2-AFDA-A685-5597-3AFA20C4226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51FE17B-AC21-B0AE-9FFB-EA8E4073DA60}"/>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685268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0C6BD3-EE58-1C05-A07C-039A2810D909}"/>
              </a:ext>
            </a:extLst>
          </p:cNvPr>
          <p:cNvSpPr>
            <a:spLocks noGrp="1"/>
          </p:cNvSpPr>
          <p:nvPr>
            <p:ph type="title"/>
          </p:nvPr>
        </p:nvSpPr>
        <p:spPr>
          <a:xfrm>
            <a:off x="360000" y="1368000"/>
            <a:ext cx="8560340" cy="864000"/>
          </a:xfrm>
        </p:spPr>
        <p:txBody>
          <a:bodyPr/>
          <a:lstStyle/>
          <a:p>
            <a:r>
              <a:rPr lang="hu-HU" dirty="0"/>
              <a:t>Mintacím szerkesztése</a:t>
            </a:r>
          </a:p>
        </p:txBody>
      </p:sp>
      <p:sp>
        <p:nvSpPr>
          <p:cNvPr id="3" name="Tartalom helye 2">
            <a:extLst>
              <a:ext uri="{FF2B5EF4-FFF2-40B4-BE49-F238E27FC236}">
                <a16:creationId xmlns:a16="http://schemas.microsoft.com/office/drawing/2014/main" id="{6473BB81-0CEC-72EE-94EE-2A0BCB9ACB01}"/>
              </a:ext>
            </a:extLst>
          </p:cNvPr>
          <p:cNvSpPr>
            <a:spLocks noGrp="1"/>
          </p:cNvSpPr>
          <p:nvPr>
            <p:ph idx="1"/>
          </p:nvPr>
        </p:nvSpPr>
        <p:spPr>
          <a:xfrm>
            <a:off x="408562" y="2351315"/>
            <a:ext cx="8560340" cy="3319912"/>
          </a:xfrm>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AE7ED1DD-5B4E-DF21-D7AD-D982B48E8E30}"/>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18381F6B-131E-1F63-93D1-C6AA59576E8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5CA94395-1F75-CB76-E472-F246E92EE6B3}"/>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2352662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1C52D4C-89F9-0AA7-998A-B77E314F9D56}"/>
              </a:ext>
            </a:extLst>
          </p:cNvPr>
          <p:cNvSpPr>
            <a:spLocks noGrp="1"/>
          </p:cNvSpPr>
          <p:nvPr>
            <p:ph type="title"/>
          </p:nvPr>
        </p:nvSpPr>
        <p:spPr>
          <a:xfrm>
            <a:off x="505838" y="1709739"/>
            <a:ext cx="10841612" cy="1325292"/>
          </a:xfrm>
        </p:spPr>
        <p:txBody>
          <a:bodyPr anchor="b">
            <a:normAutofit/>
          </a:bodyPr>
          <a:lstStyle>
            <a:lvl1pPr>
              <a:defRPr sz="3200"/>
            </a:lvl1pPr>
          </a:lstStyle>
          <a:p>
            <a:r>
              <a:rPr lang="hu-HU" dirty="0"/>
              <a:t>Mintacím szerkesztése</a:t>
            </a:r>
          </a:p>
        </p:txBody>
      </p:sp>
      <p:sp>
        <p:nvSpPr>
          <p:cNvPr id="3" name="Szöveg helye 2">
            <a:extLst>
              <a:ext uri="{FF2B5EF4-FFF2-40B4-BE49-F238E27FC236}">
                <a16:creationId xmlns:a16="http://schemas.microsoft.com/office/drawing/2014/main" id="{B734B665-9F1A-0CA5-0A5A-13595BACF792}"/>
              </a:ext>
            </a:extLst>
          </p:cNvPr>
          <p:cNvSpPr>
            <a:spLocks noGrp="1"/>
          </p:cNvSpPr>
          <p:nvPr>
            <p:ph type="body" idx="1"/>
          </p:nvPr>
        </p:nvSpPr>
        <p:spPr>
          <a:xfrm>
            <a:off x="505837" y="3072876"/>
            <a:ext cx="10841611" cy="256916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D3B349A-A7F7-0424-EED8-0B2DF393A259}"/>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DBC94F70-886B-B79B-70EB-B4C2CFB5007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F324E50-939E-56A6-E25F-E8194B08DA23}"/>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778498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940B711-5398-4674-0ECF-912CA51F02D5}"/>
              </a:ext>
            </a:extLst>
          </p:cNvPr>
          <p:cNvSpPr>
            <a:spLocks noGrp="1"/>
          </p:cNvSpPr>
          <p:nvPr>
            <p:ph type="title"/>
          </p:nvPr>
        </p:nvSpPr>
        <p:spPr>
          <a:xfrm>
            <a:off x="408562" y="532564"/>
            <a:ext cx="8560340" cy="1293062"/>
          </a:xfrm>
        </p:spPr>
        <p:txBody>
          <a:bodyPr/>
          <a:lstStyle/>
          <a:p>
            <a:r>
              <a:rPr lang="hu-HU"/>
              <a:t>Mintacím szerkesztése</a:t>
            </a:r>
          </a:p>
        </p:txBody>
      </p:sp>
      <p:sp>
        <p:nvSpPr>
          <p:cNvPr id="3" name="Tartalom helye 2">
            <a:extLst>
              <a:ext uri="{FF2B5EF4-FFF2-40B4-BE49-F238E27FC236}">
                <a16:creationId xmlns:a16="http://schemas.microsoft.com/office/drawing/2014/main" id="{1FF02059-663A-3E3D-FB7B-34DCAC3E87CB}"/>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E22FF31B-2912-192C-D1CD-0EAC4D68DB11}"/>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B45805DA-7233-E808-466D-30F0AD1CE4E0}"/>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C5EE1B5E-73E8-F101-3329-5E9DC5B811F8}"/>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24C23011-FE29-BCCB-91EE-BC528F6A18AF}"/>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2876032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58ADA7D-0F2E-C71D-0E04-08EA38C74037}"/>
              </a:ext>
            </a:extLst>
          </p:cNvPr>
          <p:cNvSpPr>
            <a:spLocks noGrp="1"/>
          </p:cNvSpPr>
          <p:nvPr>
            <p:ph type="title"/>
          </p:nvPr>
        </p:nvSpPr>
        <p:spPr>
          <a:xfrm>
            <a:off x="525294" y="365126"/>
            <a:ext cx="8560340" cy="823912"/>
          </a:xfrm>
        </p:spPr>
        <p:txBody>
          <a:bodyPr/>
          <a:lstStyle/>
          <a:p>
            <a:r>
              <a:rPr lang="hu-HU" dirty="0"/>
              <a:t>Mintacím szerkesztése</a:t>
            </a:r>
          </a:p>
        </p:txBody>
      </p:sp>
      <p:sp>
        <p:nvSpPr>
          <p:cNvPr id="3" name="Szöveg helye 2">
            <a:extLst>
              <a:ext uri="{FF2B5EF4-FFF2-40B4-BE49-F238E27FC236}">
                <a16:creationId xmlns:a16="http://schemas.microsoft.com/office/drawing/2014/main" id="{ACD10098-CA4E-7391-1FE0-9C4EB093A1EC}"/>
              </a:ext>
            </a:extLst>
          </p:cNvPr>
          <p:cNvSpPr>
            <a:spLocks noGrp="1"/>
          </p:cNvSpPr>
          <p:nvPr>
            <p:ph type="body" idx="1"/>
          </p:nvPr>
        </p:nvSpPr>
        <p:spPr>
          <a:xfrm>
            <a:off x="525294" y="156443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4" name="Tartalom helye 3">
            <a:extLst>
              <a:ext uri="{FF2B5EF4-FFF2-40B4-BE49-F238E27FC236}">
                <a16:creationId xmlns:a16="http://schemas.microsoft.com/office/drawing/2014/main" id="{37536318-73BD-6912-92E7-DD509CFCB611}"/>
              </a:ext>
            </a:extLst>
          </p:cNvPr>
          <p:cNvSpPr>
            <a:spLocks noGrp="1"/>
          </p:cNvSpPr>
          <p:nvPr>
            <p:ph sz="half" idx="2"/>
          </p:nvPr>
        </p:nvSpPr>
        <p:spPr>
          <a:xfrm>
            <a:off x="525294" y="2388343"/>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8469BB9E-800F-F95C-E9F6-C64023F09E37}"/>
              </a:ext>
            </a:extLst>
          </p:cNvPr>
          <p:cNvSpPr>
            <a:spLocks noGrp="1"/>
          </p:cNvSpPr>
          <p:nvPr>
            <p:ph type="body" sz="quarter" idx="3"/>
          </p:nvPr>
        </p:nvSpPr>
        <p:spPr>
          <a:xfrm>
            <a:off x="6096000" y="156443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6" name="Tartalom helye 5">
            <a:extLst>
              <a:ext uri="{FF2B5EF4-FFF2-40B4-BE49-F238E27FC236}">
                <a16:creationId xmlns:a16="http://schemas.microsoft.com/office/drawing/2014/main" id="{D0554D67-2B99-D416-482A-05C412870697}"/>
              </a:ext>
            </a:extLst>
          </p:cNvPr>
          <p:cNvSpPr>
            <a:spLocks noGrp="1"/>
          </p:cNvSpPr>
          <p:nvPr>
            <p:ph sz="quarter" idx="4"/>
          </p:nvPr>
        </p:nvSpPr>
        <p:spPr>
          <a:xfrm>
            <a:off x="6096000" y="2388343"/>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234FA85C-7B61-4E50-436B-0E892EE68A19}"/>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8" name="Élőláb helye 7">
            <a:extLst>
              <a:ext uri="{FF2B5EF4-FFF2-40B4-BE49-F238E27FC236}">
                <a16:creationId xmlns:a16="http://schemas.microsoft.com/office/drawing/2014/main" id="{E7899E57-A8E0-CF3B-D793-67CFA996825E}"/>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B3EE7C4F-A415-CC23-46D0-4595E9E700EB}"/>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922033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E172128-34E7-83BA-E37D-0222169EC95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D44AD1C2-A52B-1050-CF6D-ECE88BFB01B6}"/>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4" name="Élőláb helye 3">
            <a:extLst>
              <a:ext uri="{FF2B5EF4-FFF2-40B4-BE49-F238E27FC236}">
                <a16:creationId xmlns:a16="http://schemas.microsoft.com/office/drawing/2014/main" id="{204A7F8E-A02D-AB37-24E6-4CB414322D0B}"/>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1EA4CF53-8EF2-FE79-CE0D-F6B79A65991B}"/>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4146560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07592570-DE0C-C565-5417-0A294222BDFA}"/>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3" name="Élőláb helye 2">
            <a:extLst>
              <a:ext uri="{FF2B5EF4-FFF2-40B4-BE49-F238E27FC236}">
                <a16:creationId xmlns:a16="http://schemas.microsoft.com/office/drawing/2014/main" id="{1F17E4E6-073F-90B9-A5E7-10C297D05618}"/>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1A6C87CC-126A-A8A0-A9A2-8D5813106B65}"/>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224693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501E3FE-14E7-FA66-D404-23E06BE6F76E}"/>
              </a:ext>
            </a:extLst>
          </p:cNvPr>
          <p:cNvSpPr>
            <a:spLocks noGrp="1"/>
          </p:cNvSpPr>
          <p:nvPr>
            <p:ph type="title"/>
          </p:nvPr>
        </p:nvSpPr>
        <p:spPr>
          <a:xfrm>
            <a:off x="547958" y="554476"/>
            <a:ext cx="3932237" cy="1600200"/>
          </a:xfrm>
        </p:spPr>
        <p:txBody>
          <a:bodyPr anchor="b"/>
          <a:lstStyle>
            <a:lvl1pPr>
              <a:defRPr sz="3200"/>
            </a:lvl1pPr>
          </a:lstStyle>
          <a:p>
            <a:r>
              <a:rPr lang="hu-HU" dirty="0"/>
              <a:t>Mintacím szerkesztése</a:t>
            </a:r>
          </a:p>
        </p:txBody>
      </p:sp>
      <p:sp>
        <p:nvSpPr>
          <p:cNvPr id="3" name="Tartalom helye 2">
            <a:extLst>
              <a:ext uri="{FF2B5EF4-FFF2-40B4-BE49-F238E27FC236}">
                <a16:creationId xmlns:a16="http://schemas.microsoft.com/office/drawing/2014/main" id="{9B343DD1-AA9F-F79B-C48D-BFE8C8768258}"/>
              </a:ext>
            </a:extLst>
          </p:cNvPr>
          <p:cNvSpPr>
            <a:spLocks noGrp="1"/>
          </p:cNvSpPr>
          <p:nvPr>
            <p:ph idx="1"/>
          </p:nvPr>
        </p:nvSpPr>
        <p:spPr>
          <a:xfrm>
            <a:off x="5183188" y="1678075"/>
            <a:ext cx="6172200" cy="418297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Szöveg helye 3">
            <a:extLst>
              <a:ext uri="{FF2B5EF4-FFF2-40B4-BE49-F238E27FC236}">
                <a16:creationId xmlns:a16="http://schemas.microsoft.com/office/drawing/2014/main" id="{3FD0D13D-A626-6B22-66A0-C1573B70E81B}"/>
              </a:ext>
            </a:extLst>
          </p:cNvPr>
          <p:cNvSpPr>
            <a:spLocks noGrp="1"/>
          </p:cNvSpPr>
          <p:nvPr>
            <p:ph type="body" sz="half" idx="2"/>
          </p:nvPr>
        </p:nvSpPr>
        <p:spPr>
          <a:xfrm>
            <a:off x="547958" y="215467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68AB167E-A1E9-2AB8-5A46-79A403138942}"/>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E8C5C318-F6D0-80FC-11A0-630865F98C71}"/>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E72C2370-E0FD-8454-3A88-78D180C126BD}"/>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276207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7E6F8C-6846-0124-8D1B-0223FCF48D60}"/>
              </a:ext>
            </a:extLst>
          </p:cNvPr>
          <p:cNvSpPr>
            <a:spLocks noGrp="1"/>
          </p:cNvSpPr>
          <p:nvPr>
            <p:ph type="title"/>
          </p:nvPr>
        </p:nvSpPr>
        <p:spPr>
          <a:xfrm>
            <a:off x="528503" y="449262"/>
            <a:ext cx="3932237" cy="1600200"/>
          </a:xfrm>
        </p:spPr>
        <p:txBody>
          <a:bodyPr anchor="b"/>
          <a:lstStyle>
            <a:lvl1pPr>
              <a:defRPr sz="3200"/>
            </a:lvl1pPr>
          </a:lstStyle>
          <a:p>
            <a:r>
              <a:rPr lang="hu-HU" dirty="0"/>
              <a:t>Mintacím szerkesztése</a:t>
            </a:r>
          </a:p>
        </p:txBody>
      </p:sp>
      <p:sp>
        <p:nvSpPr>
          <p:cNvPr id="3" name="Kép helye 2">
            <a:extLst>
              <a:ext uri="{FF2B5EF4-FFF2-40B4-BE49-F238E27FC236}">
                <a16:creationId xmlns:a16="http://schemas.microsoft.com/office/drawing/2014/main" id="{69605768-7487-8683-9E73-B5CA27A59C7B}"/>
              </a:ext>
            </a:extLst>
          </p:cNvPr>
          <p:cNvSpPr>
            <a:spLocks noGrp="1"/>
          </p:cNvSpPr>
          <p:nvPr>
            <p:ph type="pic" idx="1"/>
          </p:nvPr>
        </p:nvSpPr>
        <p:spPr>
          <a:xfrm>
            <a:off x="5183188" y="1780162"/>
            <a:ext cx="6172200" cy="40808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E8E6C5D5-2B92-CC65-40DF-BE5E83A23A98}"/>
              </a:ext>
            </a:extLst>
          </p:cNvPr>
          <p:cNvSpPr>
            <a:spLocks noGrp="1"/>
          </p:cNvSpPr>
          <p:nvPr>
            <p:ph type="body" sz="half" idx="2"/>
          </p:nvPr>
        </p:nvSpPr>
        <p:spPr>
          <a:xfrm>
            <a:off x="528503" y="20494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967B2EA4-068B-F790-126A-A9D28646BDC1}"/>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DD6A87BD-CF4D-CCF7-F901-EB2EAD7DAA80}"/>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10BB4D83-34E4-039D-8B04-FD53C6E4A86C}"/>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447406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0C6BD3-EE58-1C05-A07C-039A2810D909}"/>
              </a:ext>
            </a:extLst>
          </p:cNvPr>
          <p:cNvSpPr>
            <a:spLocks noGrp="1"/>
          </p:cNvSpPr>
          <p:nvPr>
            <p:ph type="title"/>
          </p:nvPr>
        </p:nvSpPr>
        <p:spPr>
          <a:xfrm>
            <a:off x="408562" y="576000"/>
            <a:ext cx="8560340" cy="864000"/>
          </a:xfrm>
        </p:spPr>
        <p:txBody>
          <a:bodyPr/>
          <a:lstStyle/>
          <a:p>
            <a:r>
              <a:rPr lang="hu-HU" dirty="0"/>
              <a:t>Mintacím szerkesztése</a:t>
            </a:r>
          </a:p>
        </p:txBody>
      </p:sp>
      <p:sp>
        <p:nvSpPr>
          <p:cNvPr id="3" name="Tartalom helye 2">
            <a:extLst>
              <a:ext uri="{FF2B5EF4-FFF2-40B4-BE49-F238E27FC236}">
                <a16:creationId xmlns:a16="http://schemas.microsoft.com/office/drawing/2014/main" id="{6473BB81-0CEC-72EE-94EE-2A0BCB9ACB01}"/>
              </a:ext>
            </a:extLst>
          </p:cNvPr>
          <p:cNvSpPr>
            <a:spLocks noGrp="1"/>
          </p:cNvSpPr>
          <p:nvPr>
            <p:ph idx="1"/>
          </p:nvPr>
        </p:nvSpPr>
        <p:spPr>
          <a:xfrm>
            <a:off x="408562" y="1537399"/>
            <a:ext cx="8560340" cy="4133828"/>
          </a:xfrm>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AE7ED1DD-5B4E-DF21-D7AD-D982B48E8E30}"/>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18381F6B-131E-1F63-93D1-C6AA59576E8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5CA94395-1F75-CB76-E472-F246E92EE6B3}"/>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645503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1C52D4C-89F9-0AA7-998A-B77E314F9D56}"/>
              </a:ext>
            </a:extLst>
          </p:cNvPr>
          <p:cNvSpPr>
            <a:spLocks noGrp="1"/>
          </p:cNvSpPr>
          <p:nvPr>
            <p:ph type="title"/>
          </p:nvPr>
        </p:nvSpPr>
        <p:spPr>
          <a:xfrm>
            <a:off x="505838" y="1709739"/>
            <a:ext cx="10841612" cy="1325292"/>
          </a:xfrm>
        </p:spPr>
        <p:txBody>
          <a:bodyPr anchor="b">
            <a:normAutofit/>
          </a:bodyPr>
          <a:lstStyle>
            <a:lvl1pPr>
              <a:defRPr sz="3200"/>
            </a:lvl1pPr>
          </a:lstStyle>
          <a:p>
            <a:r>
              <a:rPr lang="hu-HU" dirty="0"/>
              <a:t>Mintacím szerkesztése</a:t>
            </a:r>
          </a:p>
        </p:txBody>
      </p:sp>
      <p:sp>
        <p:nvSpPr>
          <p:cNvPr id="3" name="Szöveg helye 2">
            <a:extLst>
              <a:ext uri="{FF2B5EF4-FFF2-40B4-BE49-F238E27FC236}">
                <a16:creationId xmlns:a16="http://schemas.microsoft.com/office/drawing/2014/main" id="{B734B665-9F1A-0CA5-0A5A-13595BACF792}"/>
              </a:ext>
            </a:extLst>
          </p:cNvPr>
          <p:cNvSpPr>
            <a:spLocks noGrp="1"/>
          </p:cNvSpPr>
          <p:nvPr>
            <p:ph type="body" idx="1"/>
          </p:nvPr>
        </p:nvSpPr>
        <p:spPr>
          <a:xfrm>
            <a:off x="505837" y="3072876"/>
            <a:ext cx="10841611" cy="256916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D3B349A-A7F7-0424-EED8-0B2DF393A259}"/>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5" name="Élőláb helye 4">
            <a:extLst>
              <a:ext uri="{FF2B5EF4-FFF2-40B4-BE49-F238E27FC236}">
                <a16:creationId xmlns:a16="http://schemas.microsoft.com/office/drawing/2014/main" id="{DBC94F70-886B-B79B-70EB-B4C2CFB5007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F324E50-939E-56A6-E25F-E8194B08DA23}"/>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5120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940B711-5398-4674-0ECF-912CA51F02D5}"/>
              </a:ext>
            </a:extLst>
          </p:cNvPr>
          <p:cNvSpPr>
            <a:spLocks noGrp="1"/>
          </p:cNvSpPr>
          <p:nvPr>
            <p:ph type="title"/>
          </p:nvPr>
        </p:nvSpPr>
        <p:spPr>
          <a:xfrm>
            <a:off x="408562" y="532564"/>
            <a:ext cx="8560340" cy="1293062"/>
          </a:xfrm>
        </p:spPr>
        <p:txBody>
          <a:bodyPr/>
          <a:lstStyle/>
          <a:p>
            <a:r>
              <a:rPr lang="hu-HU"/>
              <a:t>Mintacím szerkesztése</a:t>
            </a:r>
          </a:p>
        </p:txBody>
      </p:sp>
      <p:sp>
        <p:nvSpPr>
          <p:cNvPr id="3" name="Tartalom helye 2">
            <a:extLst>
              <a:ext uri="{FF2B5EF4-FFF2-40B4-BE49-F238E27FC236}">
                <a16:creationId xmlns:a16="http://schemas.microsoft.com/office/drawing/2014/main" id="{1FF02059-663A-3E3D-FB7B-34DCAC3E87CB}"/>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E22FF31B-2912-192C-D1CD-0EAC4D68DB11}"/>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B45805DA-7233-E808-466D-30F0AD1CE4E0}"/>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C5EE1B5E-73E8-F101-3329-5E9DC5B811F8}"/>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24C23011-FE29-BCCB-91EE-BC528F6A18AF}"/>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106990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58ADA7D-0F2E-C71D-0E04-08EA38C74037}"/>
              </a:ext>
            </a:extLst>
          </p:cNvPr>
          <p:cNvSpPr>
            <a:spLocks noGrp="1"/>
          </p:cNvSpPr>
          <p:nvPr>
            <p:ph type="title"/>
          </p:nvPr>
        </p:nvSpPr>
        <p:spPr>
          <a:xfrm>
            <a:off x="525294" y="365126"/>
            <a:ext cx="8560340" cy="823912"/>
          </a:xfrm>
        </p:spPr>
        <p:txBody>
          <a:bodyPr/>
          <a:lstStyle/>
          <a:p>
            <a:r>
              <a:rPr lang="hu-HU" dirty="0"/>
              <a:t>Mintacím szerkesztése</a:t>
            </a:r>
          </a:p>
        </p:txBody>
      </p:sp>
      <p:sp>
        <p:nvSpPr>
          <p:cNvPr id="3" name="Szöveg helye 2">
            <a:extLst>
              <a:ext uri="{FF2B5EF4-FFF2-40B4-BE49-F238E27FC236}">
                <a16:creationId xmlns:a16="http://schemas.microsoft.com/office/drawing/2014/main" id="{ACD10098-CA4E-7391-1FE0-9C4EB093A1EC}"/>
              </a:ext>
            </a:extLst>
          </p:cNvPr>
          <p:cNvSpPr>
            <a:spLocks noGrp="1"/>
          </p:cNvSpPr>
          <p:nvPr>
            <p:ph type="body" idx="1"/>
          </p:nvPr>
        </p:nvSpPr>
        <p:spPr>
          <a:xfrm>
            <a:off x="525294" y="156443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4" name="Tartalom helye 3">
            <a:extLst>
              <a:ext uri="{FF2B5EF4-FFF2-40B4-BE49-F238E27FC236}">
                <a16:creationId xmlns:a16="http://schemas.microsoft.com/office/drawing/2014/main" id="{37536318-73BD-6912-92E7-DD509CFCB611}"/>
              </a:ext>
            </a:extLst>
          </p:cNvPr>
          <p:cNvSpPr>
            <a:spLocks noGrp="1"/>
          </p:cNvSpPr>
          <p:nvPr>
            <p:ph sz="half" idx="2"/>
          </p:nvPr>
        </p:nvSpPr>
        <p:spPr>
          <a:xfrm>
            <a:off x="525294" y="2388343"/>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8469BB9E-800F-F95C-E9F6-C64023F09E37}"/>
              </a:ext>
            </a:extLst>
          </p:cNvPr>
          <p:cNvSpPr>
            <a:spLocks noGrp="1"/>
          </p:cNvSpPr>
          <p:nvPr>
            <p:ph type="body" sz="quarter" idx="3"/>
          </p:nvPr>
        </p:nvSpPr>
        <p:spPr>
          <a:xfrm>
            <a:off x="6096000" y="156443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6" name="Tartalom helye 5">
            <a:extLst>
              <a:ext uri="{FF2B5EF4-FFF2-40B4-BE49-F238E27FC236}">
                <a16:creationId xmlns:a16="http://schemas.microsoft.com/office/drawing/2014/main" id="{D0554D67-2B99-D416-482A-05C412870697}"/>
              </a:ext>
            </a:extLst>
          </p:cNvPr>
          <p:cNvSpPr>
            <a:spLocks noGrp="1"/>
          </p:cNvSpPr>
          <p:nvPr>
            <p:ph sz="quarter" idx="4"/>
          </p:nvPr>
        </p:nvSpPr>
        <p:spPr>
          <a:xfrm>
            <a:off x="6096000" y="2388343"/>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234FA85C-7B61-4E50-436B-0E892EE68A19}"/>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8" name="Élőláb helye 7">
            <a:extLst>
              <a:ext uri="{FF2B5EF4-FFF2-40B4-BE49-F238E27FC236}">
                <a16:creationId xmlns:a16="http://schemas.microsoft.com/office/drawing/2014/main" id="{E7899E57-A8E0-CF3B-D793-67CFA996825E}"/>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B3EE7C4F-A415-CC23-46D0-4595E9E700EB}"/>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3425230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E172128-34E7-83BA-E37D-0222169EC95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D44AD1C2-A52B-1050-CF6D-ECE88BFB01B6}"/>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4" name="Élőláb helye 3">
            <a:extLst>
              <a:ext uri="{FF2B5EF4-FFF2-40B4-BE49-F238E27FC236}">
                <a16:creationId xmlns:a16="http://schemas.microsoft.com/office/drawing/2014/main" id="{204A7F8E-A02D-AB37-24E6-4CB414322D0B}"/>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1EA4CF53-8EF2-FE79-CE0D-F6B79A65991B}"/>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211085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07592570-DE0C-C565-5417-0A294222BDFA}"/>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3" name="Élőláb helye 2">
            <a:extLst>
              <a:ext uri="{FF2B5EF4-FFF2-40B4-BE49-F238E27FC236}">
                <a16:creationId xmlns:a16="http://schemas.microsoft.com/office/drawing/2014/main" id="{1F17E4E6-073F-90B9-A5E7-10C297D05618}"/>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1A6C87CC-126A-A8A0-A9A2-8D5813106B65}"/>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1539596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501E3FE-14E7-FA66-D404-23E06BE6F76E}"/>
              </a:ext>
            </a:extLst>
          </p:cNvPr>
          <p:cNvSpPr>
            <a:spLocks noGrp="1"/>
          </p:cNvSpPr>
          <p:nvPr>
            <p:ph type="title"/>
          </p:nvPr>
        </p:nvSpPr>
        <p:spPr>
          <a:xfrm>
            <a:off x="547958" y="554476"/>
            <a:ext cx="3932237" cy="1600200"/>
          </a:xfrm>
        </p:spPr>
        <p:txBody>
          <a:bodyPr anchor="b"/>
          <a:lstStyle>
            <a:lvl1pPr>
              <a:defRPr sz="3200"/>
            </a:lvl1pPr>
          </a:lstStyle>
          <a:p>
            <a:r>
              <a:rPr lang="hu-HU" dirty="0"/>
              <a:t>Mintacím szerkesztése</a:t>
            </a:r>
          </a:p>
        </p:txBody>
      </p:sp>
      <p:sp>
        <p:nvSpPr>
          <p:cNvPr id="3" name="Tartalom helye 2">
            <a:extLst>
              <a:ext uri="{FF2B5EF4-FFF2-40B4-BE49-F238E27FC236}">
                <a16:creationId xmlns:a16="http://schemas.microsoft.com/office/drawing/2014/main" id="{9B343DD1-AA9F-F79B-C48D-BFE8C8768258}"/>
              </a:ext>
            </a:extLst>
          </p:cNvPr>
          <p:cNvSpPr>
            <a:spLocks noGrp="1"/>
          </p:cNvSpPr>
          <p:nvPr>
            <p:ph idx="1"/>
          </p:nvPr>
        </p:nvSpPr>
        <p:spPr>
          <a:xfrm>
            <a:off x="5183188" y="1678075"/>
            <a:ext cx="6172200" cy="418297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Szöveg helye 3">
            <a:extLst>
              <a:ext uri="{FF2B5EF4-FFF2-40B4-BE49-F238E27FC236}">
                <a16:creationId xmlns:a16="http://schemas.microsoft.com/office/drawing/2014/main" id="{3FD0D13D-A626-6B22-66A0-C1573B70E81B}"/>
              </a:ext>
            </a:extLst>
          </p:cNvPr>
          <p:cNvSpPr>
            <a:spLocks noGrp="1"/>
          </p:cNvSpPr>
          <p:nvPr>
            <p:ph type="body" sz="half" idx="2"/>
          </p:nvPr>
        </p:nvSpPr>
        <p:spPr>
          <a:xfrm>
            <a:off x="547958" y="215467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68AB167E-A1E9-2AB8-5A46-79A403138942}"/>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E8C5C318-F6D0-80FC-11A0-630865F98C71}"/>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E72C2370-E0FD-8454-3A88-78D180C126BD}"/>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1602293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7E6F8C-6846-0124-8D1B-0223FCF48D60}"/>
              </a:ext>
            </a:extLst>
          </p:cNvPr>
          <p:cNvSpPr>
            <a:spLocks noGrp="1"/>
          </p:cNvSpPr>
          <p:nvPr>
            <p:ph type="title"/>
          </p:nvPr>
        </p:nvSpPr>
        <p:spPr>
          <a:xfrm>
            <a:off x="528503" y="449262"/>
            <a:ext cx="3932237" cy="1600200"/>
          </a:xfrm>
        </p:spPr>
        <p:txBody>
          <a:bodyPr anchor="b"/>
          <a:lstStyle>
            <a:lvl1pPr>
              <a:defRPr sz="3200"/>
            </a:lvl1pPr>
          </a:lstStyle>
          <a:p>
            <a:r>
              <a:rPr lang="hu-HU" dirty="0"/>
              <a:t>Mintacím szerkesztése</a:t>
            </a:r>
          </a:p>
        </p:txBody>
      </p:sp>
      <p:sp>
        <p:nvSpPr>
          <p:cNvPr id="3" name="Kép helye 2">
            <a:extLst>
              <a:ext uri="{FF2B5EF4-FFF2-40B4-BE49-F238E27FC236}">
                <a16:creationId xmlns:a16="http://schemas.microsoft.com/office/drawing/2014/main" id="{69605768-7487-8683-9E73-B5CA27A59C7B}"/>
              </a:ext>
            </a:extLst>
          </p:cNvPr>
          <p:cNvSpPr>
            <a:spLocks noGrp="1"/>
          </p:cNvSpPr>
          <p:nvPr>
            <p:ph type="pic" idx="1"/>
          </p:nvPr>
        </p:nvSpPr>
        <p:spPr>
          <a:xfrm>
            <a:off x="5183188" y="1780162"/>
            <a:ext cx="6172200" cy="40808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E8E6C5D5-2B92-CC65-40DF-BE5E83A23A98}"/>
              </a:ext>
            </a:extLst>
          </p:cNvPr>
          <p:cNvSpPr>
            <a:spLocks noGrp="1"/>
          </p:cNvSpPr>
          <p:nvPr>
            <p:ph type="body" sz="half" idx="2"/>
          </p:nvPr>
        </p:nvSpPr>
        <p:spPr>
          <a:xfrm>
            <a:off x="528503" y="20494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967B2EA4-068B-F790-126A-A9D28646BDC1}"/>
              </a:ext>
            </a:extLst>
          </p:cNvPr>
          <p:cNvSpPr>
            <a:spLocks noGrp="1"/>
          </p:cNvSpPr>
          <p:nvPr>
            <p:ph type="dt" sz="half" idx="10"/>
          </p:nvPr>
        </p:nvSpPr>
        <p:spPr/>
        <p:txBody>
          <a:bodyPr/>
          <a:lstStyle/>
          <a:p>
            <a:fld id="{421A62C2-9941-4671-9CF7-E31A4D8152DB}" type="datetimeFigureOut">
              <a:rPr lang="hu-HU" smtClean="0"/>
              <a:t>2024. 10. 03.</a:t>
            </a:fld>
            <a:endParaRPr lang="hu-HU"/>
          </a:p>
        </p:txBody>
      </p:sp>
      <p:sp>
        <p:nvSpPr>
          <p:cNvPr id="6" name="Élőláb helye 5">
            <a:extLst>
              <a:ext uri="{FF2B5EF4-FFF2-40B4-BE49-F238E27FC236}">
                <a16:creationId xmlns:a16="http://schemas.microsoft.com/office/drawing/2014/main" id="{DD6A87BD-CF4D-CCF7-F901-EB2EAD7DAA80}"/>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10BB4D83-34E4-039D-8B04-FD53C6E4A86C}"/>
              </a:ext>
            </a:extLst>
          </p:cNvPr>
          <p:cNvSpPr>
            <a:spLocks noGrp="1"/>
          </p:cNvSpPr>
          <p:nvPr>
            <p:ph type="sldNum" sz="quarter" idx="12"/>
          </p:nvPr>
        </p:nvSpPr>
        <p:spPr/>
        <p:txBody>
          <a:bodyPr/>
          <a:lstStyle/>
          <a:p>
            <a:fld id="{D7B9CE5A-6B69-45C4-BCC7-B45C6E42D70A}" type="slidenum">
              <a:rPr lang="hu-HU" smtClean="0"/>
              <a:t>‹#›</a:t>
            </a:fld>
            <a:endParaRPr lang="hu-HU"/>
          </a:p>
        </p:txBody>
      </p:sp>
    </p:spTree>
    <p:extLst>
      <p:ext uri="{BB962C8B-B14F-4D97-AF65-F5344CB8AC3E}">
        <p14:creationId xmlns:p14="http://schemas.microsoft.com/office/powerpoint/2010/main" val="108438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4.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jpe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Kép 7">
            <a:extLst>
              <a:ext uri="{FF2B5EF4-FFF2-40B4-BE49-F238E27FC236}">
                <a16:creationId xmlns:a16="http://schemas.microsoft.com/office/drawing/2014/main" id="{F653A675-048F-58CE-60FD-9F443901A16A}"/>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4288" y="0"/>
            <a:ext cx="12183424" cy="6857999"/>
          </a:xfrm>
          <a:prstGeom prst="rect">
            <a:avLst/>
          </a:prstGeom>
        </p:spPr>
      </p:pic>
      <p:sp>
        <p:nvSpPr>
          <p:cNvPr id="2" name="Cím helye 1">
            <a:extLst>
              <a:ext uri="{FF2B5EF4-FFF2-40B4-BE49-F238E27FC236}">
                <a16:creationId xmlns:a16="http://schemas.microsoft.com/office/drawing/2014/main" id="{876333BC-A6FA-FD59-6CC6-A7C05E53E099}"/>
              </a:ext>
            </a:extLst>
          </p:cNvPr>
          <p:cNvSpPr>
            <a:spLocks noGrp="1"/>
          </p:cNvSpPr>
          <p:nvPr>
            <p:ph type="title"/>
          </p:nvPr>
        </p:nvSpPr>
        <p:spPr>
          <a:xfrm>
            <a:off x="408562" y="1760706"/>
            <a:ext cx="8560340" cy="1805056"/>
          </a:xfrm>
          <a:prstGeom prst="rect">
            <a:avLst/>
          </a:prstGeom>
        </p:spPr>
        <p:txBody>
          <a:bodyPr vert="horz" lIns="91440" tIns="45720" rIns="91440" bIns="45720" rtlCol="0" anchor="b">
            <a:normAutofit/>
          </a:bodyPr>
          <a:lstStyle/>
          <a:p>
            <a:r>
              <a:rPr lang="hu-HU" dirty="0"/>
              <a:t>Mintacím szerkesztése</a:t>
            </a:r>
          </a:p>
        </p:txBody>
      </p:sp>
      <p:sp>
        <p:nvSpPr>
          <p:cNvPr id="3" name="Szöveg helye 2">
            <a:extLst>
              <a:ext uri="{FF2B5EF4-FFF2-40B4-BE49-F238E27FC236}">
                <a16:creationId xmlns:a16="http://schemas.microsoft.com/office/drawing/2014/main" id="{68A437AE-1761-4208-F4F6-06DB2BB7705D}"/>
              </a:ext>
            </a:extLst>
          </p:cNvPr>
          <p:cNvSpPr>
            <a:spLocks noGrp="1"/>
          </p:cNvSpPr>
          <p:nvPr>
            <p:ph type="body" idx="1"/>
          </p:nvPr>
        </p:nvSpPr>
        <p:spPr>
          <a:xfrm>
            <a:off x="408562" y="3745149"/>
            <a:ext cx="8560340" cy="1926077"/>
          </a:xfrm>
          <a:prstGeom prst="rect">
            <a:avLst/>
          </a:prstGeom>
        </p:spPr>
        <p:txBody>
          <a:bodyPr vert="horz" lIns="91440" tIns="45720" rIns="91440" bIns="45720" rtlCol="0">
            <a:normAutofit/>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9FD26217-0C57-2806-28A5-C578C2A10F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1A62C2-9941-4671-9CF7-E31A4D8152DB}" type="datetimeFigureOut">
              <a:rPr lang="hu-HU" smtClean="0"/>
              <a:t>2024. 10. 03.</a:t>
            </a:fld>
            <a:endParaRPr lang="hu-HU" dirty="0"/>
          </a:p>
        </p:txBody>
      </p:sp>
      <p:sp>
        <p:nvSpPr>
          <p:cNvPr id="5" name="Élőláb helye 4">
            <a:extLst>
              <a:ext uri="{FF2B5EF4-FFF2-40B4-BE49-F238E27FC236}">
                <a16:creationId xmlns:a16="http://schemas.microsoft.com/office/drawing/2014/main" id="{ED58435C-2630-EF64-69DE-94900F302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FC9913B7-8931-1891-F439-61E665C240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9CE5A-6B69-45C4-BCC7-B45C6E42D70A}" type="slidenum">
              <a:rPr lang="hu-HU" smtClean="0"/>
              <a:t>‹#›</a:t>
            </a:fld>
            <a:endParaRPr lang="hu-HU"/>
          </a:p>
        </p:txBody>
      </p:sp>
      <p:pic>
        <p:nvPicPr>
          <p:cNvPr id="10" name="Kép 9">
            <a:extLst>
              <a:ext uri="{FF2B5EF4-FFF2-40B4-BE49-F238E27FC236}">
                <a16:creationId xmlns:a16="http://schemas.microsoft.com/office/drawing/2014/main" id="{C3E33131-E4CA-6BAF-4E54-F4BC01F47A85}"/>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513650" y="530589"/>
            <a:ext cx="1945533" cy="618787"/>
          </a:xfrm>
          <a:prstGeom prst="rect">
            <a:avLst/>
          </a:prstGeom>
        </p:spPr>
      </p:pic>
    </p:spTree>
    <p:extLst>
      <p:ext uri="{BB962C8B-B14F-4D97-AF65-F5344CB8AC3E}">
        <p14:creationId xmlns:p14="http://schemas.microsoft.com/office/powerpoint/2010/main" val="3799943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3200" b="1"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Kép 7">
            <a:extLst>
              <a:ext uri="{FF2B5EF4-FFF2-40B4-BE49-F238E27FC236}">
                <a16:creationId xmlns:a16="http://schemas.microsoft.com/office/drawing/2014/main" id="{F653A675-048F-58CE-60FD-9F443901A16A}"/>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4289" y="0"/>
            <a:ext cx="12183422" cy="6857999"/>
          </a:xfrm>
          <a:prstGeom prst="rect">
            <a:avLst/>
          </a:prstGeom>
        </p:spPr>
      </p:pic>
      <p:sp>
        <p:nvSpPr>
          <p:cNvPr id="2" name="Cím helye 1">
            <a:extLst>
              <a:ext uri="{FF2B5EF4-FFF2-40B4-BE49-F238E27FC236}">
                <a16:creationId xmlns:a16="http://schemas.microsoft.com/office/drawing/2014/main" id="{876333BC-A6FA-FD59-6CC6-A7C05E53E099}"/>
              </a:ext>
            </a:extLst>
          </p:cNvPr>
          <p:cNvSpPr>
            <a:spLocks noGrp="1"/>
          </p:cNvSpPr>
          <p:nvPr>
            <p:ph type="title"/>
          </p:nvPr>
        </p:nvSpPr>
        <p:spPr>
          <a:xfrm>
            <a:off x="408562" y="1760706"/>
            <a:ext cx="8560340" cy="1805056"/>
          </a:xfrm>
          <a:prstGeom prst="rect">
            <a:avLst/>
          </a:prstGeom>
        </p:spPr>
        <p:txBody>
          <a:bodyPr vert="horz" lIns="91440" tIns="45720" rIns="91440" bIns="45720" rtlCol="0" anchor="b">
            <a:normAutofit/>
          </a:bodyPr>
          <a:lstStyle/>
          <a:p>
            <a:r>
              <a:rPr lang="hu-HU" dirty="0"/>
              <a:t>Mintacím szerkesztése</a:t>
            </a:r>
          </a:p>
        </p:txBody>
      </p:sp>
      <p:sp>
        <p:nvSpPr>
          <p:cNvPr id="3" name="Szöveg helye 2">
            <a:extLst>
              <a:ext uri="{FF2B5EF4-FFF2-40B4-BE49-F238E27FC236}">
                <a16:creationId xmlns:a16="http://schemas.microsoft.com/office/drawing/2014/main" id="{68A437AE-1761-4208-F4F6-06DB2BB7705D}"/>
              </a:ext>
            </a:extLst>
          </p:cNvPr>
          <p:cNvSpPr>
            <a:spLocks noGrp="1"/>
          </p:cNvSpPr>
          <p:nvPr>
            <p:ph type="body" idx="1"/>
          </p:nvPr>
        </p:nvSpPr>
        <p:spPr>
          <a:xfrm>
            <a:off x="408562" y="3745149"/>
            <a:ext cx="8560340" cy="1926077"/>
          </a:xfrm>
          <a:prstGeom prst="rect">
            <a:avLst/>
          </a:prstGeom>
        </p:spPr>
        <p:txBody>
          <a:bodyPr vert="horz" lIns="91440" tIns="45720" rIns="91440" bIns="45720" rtlCol="0">
            <a:normAutofit/>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Dátum helye 3">
            <a:extLst>
              <a:ext uri="{FF2B5EF4-FFF2-40B4-BE49-F238E27FC236}">
                <a16:creationId xmlns:a16="http://schemas.microsoft.com/office/drawing/2014/main" id="{9FD26217-0C57-2806-28A5-C578C2A10F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421A62C2-9941-4671-9CF7-E31A4D8152DB}" type="datetimeFigureOut">
              <a:rPr lang="hu-HU" smtClean="0"/>
              <a:pPr/>
              <a:t>2024. 10. 03.</a:t>
            </a:fld>
            <a:endParaRPr lang="hu-HU" dirty="0"/>
          </a:p>
        </p:txBody>
      </p:sp>
      <p:sp>
        <p:nvSpPr>
          <p:cNvPr id="5" name="Élőláb helye 4">
            <a:extLst>
              <a:ext uri="{FF2B5EF4-FFF2-40B4-BE49-F238E27FC236}">
                <a16:creationId xmlns:a16="http://schemas.microsoft.com/office/drawing/2014/main" id="{ED58435C-2630-EF64-69DE-94900F302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hu-HU"/>
          </a:p>
        </p:txBody>
      </p:sp>
      <p:sp>
        <p:nvSpPr>
          <p:cNvPr id="6" name="Dia számának helye 5">
            <a:extLst>
              <a:ext uri="{FF2B5EF4-FFF2-40B4-BE49-F238E27FC236}">
                <a16:creationId xmlns:a16="http://schemas.microsoft.com/office/drawing/2014/main" id="{FC9913B7-8931-1891-F439-61E665C240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D7B9CE5A-6B69-45C4-BCC7-B45C6E42D70A}" type="slidenum">
              <a:rPr lang="hu-HU" smtClean="0"/>
              <a:pPr/>
              <a:t>‹#›</a:t>
            </a:fld>
            <a:endParaRPr lang="hu-HU" dirty="0"/>
          </a:p>
        </p:txBody>
      </p:sp>
      <p:pic>
        <p:nvPicPr>
          <p:cNvPr id="10" name="Kép 9">
            <a:extLst>
              <a:ext uri="{FF2B5EF4-FFF2-40B4-BE49-F238E27FC236}">
                <a16:creationId xmlns:a16="http://schemas.microsoft.com/office/drawing/2014/main" id="{C3E33131-E4CA-6BAF-4E54-F4BC01F47A85}"/>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p:blipFill>
        <p:spPr>
          <a:xfrm>
            <a:off x="9513651" y="530589"/>
            <a:ext cx="1945530" cy="618787"/>
          </a:xfrm>
          <a:prstGeom prst="rect">
            <a:avLst/>
          </a:prstGeom>
        </p:spPr>
      </p:pic>
    </p:spTree>
    <p:extLst>
      <p:ext uri="{BB962C8B-B14F-4D97-AF65-F5344CB8AC3E}">
        <p14:creationId xmlns:p14="http://schemas.microsoft.com/office/powerpoint/2010/main" val="2069377734"/>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p:txStyles>
    <p:titleStyle>
      <a:lvl1pPr algn="l" defTabSz="914400" rtl="0" eaLnBrk="1" latinLnBrk="0" hangingPunct="1">
        <a:lnSpc>
          <a:spcPct val="90000"/>
        </a:lnSpc>
        <a:spcBef>
          <a:spcPct val="0"/>
        </a:spcBef>
        <a:buNone/>
        <a:defRPr sz="3200" b="1" kern="1200" cap="all"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6EEE158-1D78-44B5-B052-C52C8C25AE30}"/>
              </a:ext>
            </a:extLst>
          </p:cNvPr>
          <p:cNvSpPr>
            <a:spLocks noGrp="1"/>
          </p:cNvSpPr>
          <p:nvPr>
            <p:ph type="ctrTitle"/>
          </p:nvPr>
        </p:nvSpPr>
        <p:spPr/>
        <p:txBody>
          <a:bodyPr>
            <a:normAutofit/>
          </a:bodyPr>
          <a:lstStyle/>
          <a:p>
            <a:r>
              <a:rPr lang="hu-HU" sz="4000" dirty="0">
                <a:solidFill>
                  <a:schemeClr val="tx2"/>
                </a:solidFill>
                <a:latin typeface="Segoe UI Semibold" panose="020B0702040204020203" pitchFamily="34" charset="0"/>
                <a:cs typeface="Segoe UI Semibold" panose="020B0702040204020203" pitchFamily="34" charset="0"/>
              </a:rPr>
              <a:t>The context and </a:t>
            </a:r>
            <a:r>
              <a:rPr lang="hu-HU" sz="4000" dirty="0" err="1">
                <a:solidFill>
                  <a:schemeClr val="tx2"/>
                </a:solidFill>
                <a:latin typeface="Segoe UI Semibold" panose="020B0702040204020203" pitchFamily="34" charset="0"/>
                <a:cs typeface="Segoe UI Semibold" panose="020B0702040204020203" pitchFamily="34" charset="0"/>
              </a:rPr>
              <a:t>content</a:t>
            </a:r>
            <a:r>
              <a:rPr lang="hu-HU" sz="4000" dirty="0">
                <a:solidFill>
                  <a:schemeClr val="tx2"/>
                </a:solidFill>
                <a:latin typeface="Segoe UI Semibold" panose="020B0702040204020203" pitchFamily="34" charset="0"/>
                <a:cs typeface="Segoe UI Semibold" panose="020B0702040204020203" pitchFamily="34" charset="0"/>
              </a:rPr>
              <a:t> of </a:t>
            </a:r>
            <a:r>
              <a:rPr lang="hu-HU" sz="4000" dirty="0" err="1">
                <a:solidFill>
                  <a:schemeClr val="tx2"/>
                </a:solidFill>
                <a:latin typeface="Segoe UI Semibold" panose="020B0702040204020203" pitchFamily="34" charset="0"/>
                <a:cs typeface="Segoe UI Semibold" panose="020B0702040204020203" pitchFamily="34" charset="0"/>
              </a:rPr>
              <a:t>the</a:t>
            </a:r>
            <a:r>
              <a:rPr lang="hu-HU" sz="4000" dirty="0">
                <a:solidFill>
                  <a:schemeClr val="tx2"/>
                </a:solidFill>
                <a:latin typeface="Segoe UI Semibold" panose="020B0702040204020203" pitchFamily="34" charset="0"/>
                <a:cs typeface="Segoe UI Semibold" panose="020B0702040204020203" pitchFamily="34" charset="0"/>
              </a:rPr>
              <a:t> FSR</a:t>
            </a:r>
            <a:br>
              <a:rPr lang="hu-HU" sz="4000" dirty="0">
                <a:solidFill>
                  <a:schemeClr val="tx2"/>
                </a:solidFill>
                <a:latin typeface="Segoe UI Semibold" panose="020B0702040204020203" pitchFamily="34" charset="0"/>
                <a:cs typeface="Segoe UI Semibold" panose="020B0702040204020203" pitchFamily="34" charset="0"/>
              </a:rPr>
            </a:br>
            <a:endParaRPr lang="hu-HU" sz="4000" dirty="0">
              <a:solidFill>
                <a:schemeClr val="tx2"/>
              </a:solidFill>
            </a:endParaRPr>
          </a:p>
        </p:txBody>
      </p:sp>
      <p:sp>
        <p:nvSpPr>
          <p:cNvPr id="3" name="Alcím 2">
            <a:extLst>
              <a:ext uri="{FF2B5EF4-FFF2-40B4-BE49-F238E27FC236}">
                <a16:creationId xmlns:a16="http://schemas.microsoft.com/office/drawing/2014/main" id="{1DDD6283-AC98-71F7-122A-22B2E10DFAF7}"/>
              </a:ext>
            </a:extLst>
          </p:cNvPr>
          <p:cNvSpPr>
            <a:spLocks noGrp="1"/>
          </p:cNvSpPr>
          <p:nvPr>
            <p:ph type="subTitle" idx="1"/>
          </p:nvPr>
        </p:nvSpPr>
        <p:spPr/>
        <p:txBody>
          <a:bodyPr>
            <a:normAutofit lnSpcReduction="10000"/>
          </a:bodyPr>
          <a:lstStyle/>
          <a:p>
            <a:endParaRPr lang="hu-HU" dirty="0"/>
          </a:p>
          <a:p>
            <a:r>
              <a:rPr lang="hu-HU" sz="2400" dirty="0"/>
              <a:t>Péter Staviczky</a:t>
            </a:r>
          </a:p>
          <a:p>
            <a:endParaRPr lang="hu-HU" sz="2400" dirty="0"/>
          </a:p>
          <a:p>
            <a:r>
              <a:rPr lang="hu-HU" sz="2400" dirty="0" err="1"/>
              <a:t>Permanent</a:t>
            </a:r>
            <a:r>
              <a:rPr lang="hu-HU" sz="2400" dirty="0"/>
              <a:t> </a:t>
            </a:r>
            <a:r>
              <a:rPr lang="hu-HU" sz="2400" dirty="0" err="1"/>
              <a:t>Representation</a:t>
            </a:r>
            <a:r>
              <a:rPr lang="hu-HU" sz="2400" dirty="0"/>
              <a:t> of Hungary </a:t>
            </a:r>
            <a:r>
              <a:rPr lang="hu-HU" sz="2400" dirty="0" err="1"/>
              <a:t>to</a:t>
            </a:r>
            <a:r>
              <a:rPr lang="hu-HU" sz="2400" dirty="0"/>
              <a:t> </a:t>
            </a:r>
            <a:r>
              <a:rPr lang="hu-HU" sz="2400" dirty="0" err="1"/>
              <a:t>the</a:t>
            </a:r>
            <a:r>
              <a:rPr lang="hu-HU" sz="2400" dirty="0"/>
              <a:t> EU</a:t>
            </a:r>
          </a:p>
        </p:txBody>
      </p:sp>
    </p:spTree>
    <p:extLst>
      <p:ext uri="{BB962C8B-B14F-4D97-AF65-F5344CB8AC3E}">
        <p14:creationId xmlns:p14="http://schemas.microsoft.com/office/powerpoint/2010/main" val="1197577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p:txBody>
          <a:bodyPr>
            <a:normAutofit/>
          </a:bodyPr>
          <a:lstStyle/>
          <a:p>
            <a:endParaRPr lang="hu-HU" sz="2800" dirty="0"/>
          </a:p>
          <a:p>
            <a:r>
              <a:rPr lang="hu-HU" sz="2800" dirty="0"/>
              <a:t>The </a:t>
            </a:r>
            <a:r>
              <a:rPr lang="hu-HU" sz="2800" u="sng" dirty="0"/>
              <a:t>most </a:t>
            </a:r>
            <a:r>
              <a:rPr lang="hu-HU" sz="2800" u="sng" dirty="0" err="1"/>
              <a:t>distortive</a:t>
            </a:r>
            <a:r>
              <a:rPr lang="hu-HU" sz="2800" u="sng" dirty="0"/>
              <a:t> </a:t>
            </a:r>
            <a:r>
              <a:rPr lang="hu-HU" sz="2800" dirty="0" err="1"/>
              <a:t>subsidies</a:t>
            </a:r>
            <a:endParaRPr lang="hu-HU" sz="2800" dirty="0"/>
          </a:p>
          <a:p>
            <a:pPr lvl="1"/>
            <a:r>
              <a:rPr lang="hu-HU" sz="2400" dirty="0"/>
              <a:t>For </a:t>
            </a:r>
            <a:r>
              <a:rPr lang="hu-HU" sz="2400" dirty="0" err="1"/>
              <a:t>ailing</a:t>
            </a:r>
            <a:r>
              <a:rPr lang="hu-HU" sz="2400" dirty="0"/>
              <a:t> </a:t>
            </a:r>
            <a:r>
              <a:rPr lang="hu-HU" sz="2400" dirty="0" err="1"/>
              <a:t>undertakings</a:t>
            </a:r>
            <a:r>
              <a:rPr lang="hu-HU" sz="2400" dirty="0"/>
              <a:t> </a:t>
            </a:r>
            <a:r>
              <a:rPr lang="hu-HU" sz="2400" dirty="0" err="1"/>
              <a:t>without</a:t>
            </a:r>
            <a:r>
              <a:rPr lang="hu-HU" sz="2400" dirty="0"/>
              <a:t> </a:t>
            </a:r>
            <a:r>
              <a:rPr lang="hu-HU" sz="2400" dirty="0" err="1"/>
              <a:t>restructuring</a:t>
            </a:r>
            <a:r>
              <a:rPr lang="hu-HU" sz="2400" dirty="0"/>
              <a:t> </a:t>
            </a:r>
            <a:r>
              <a:rPr lang="hu-HU" sz="2400" dirty="0" err="1"/>
              <a:t>plan</a:t>
            </a:r>
            <a:endParaRPr lang="hu-HU" sz="2400" dirty="0"/>
          </a:p>
          <a:p>
            <a:pPr lvl="1"/>
            <a:r>
              <a:rPr lang="hu-HU" sz="2400" dirty="0" err="1"/>
              <a:t>Unlimited</a:t>
            </a:r>
            <a:r>
              <a:rPr lang="hu-HU" sz="2400" dirty="0"/>
              <a:t> </a:t>
            </a:r>
            <a:r>
              <a:rPr lang="hu-HU" sz="2400" dirty="0" err="1"/>
              <a:t>guarantees</a:t>
            </a:r>
            <a:r>
              <a:rPr lang="hu-HU" sz="2400" dirty="0"/>
              <a:t> (</a:t>
            </a:r>
            <a:r>
              <a:rPr lang="hu-HU" sz="2400" dirty="0" err="1"/>
              <a:t>amount</a:t>
            </a:r>
            <a:r>
              <a:rPr lang="hu-HU" sz="2400" dirty="0"/>
              <a:t> and </a:t>
            </a:r>
            <a:r>
              <a:rPr lang="hu-HU" sz="2400" dirty="0" err="1"/>
              <a:t>duration</a:t>
            </a:r>
            <a:r>
              <a:rPr lang="hu-HU" sz="2400" dirty="0"/>
              <a:t>)</a:t>
            </a:r>
          </a:p>
          <a:p>
            <a:pPr lvl="1"/>
            <a:r>
              <a:rPr lang="hu-HU" sz="2400" dirty="0"/>
              <a:t>Export </a:t>
            </a:r>
            <a:r>
              <a:rPr lang="hu-HU" sz="2400" dirty="0" err="1"/>
              <a:t>measures</a:t>
            </a:r>
            <a:r>
              <a:rPr lang="hu-HU" sz="2400" dirty="0"/>
              <a:t> </a:t>
            </a:r>
            <a:r>
              <a:rPr lang="hu-HU" sz="2400" dirty="0" err="1"/>
              <a:t>outside</a:t>
            </a:r>
            <a:r>
              <a:rPr lang="hu-HU" sz="2400" dirty="0"/>
              <a:t> </a:t>
            </a:r>
            <a:r>
              <a:rPr lang="hu-HU" sz="2400" dirty="0" err="1"/>
              <a:t>the</a:t>
            </a:r>
            <a:r>
              <a:rPr lang="hu-HU" sz="2400" dirty="0"/>
              <a:t> OECD </a:t>
            </a:r>
            <a:r>
              <a:rPr lang="hu-HU" sz="2400" dirty="0" err="1"/>
              <a:t>Agreement’s</a:t>
            </a:r>
            <a:r>
              <a:rPr lang="hu-HU" sz="2400" dirty="0"/>
              <a:t> </a:t>
            </a:r>
            <a:r>
              <a:rPr lang="hu-HU" sz="2400" dirty="0" err="1"/>
              <a:t>scope</a:t>
            </a:r>
            <a:endParaRPr lang="hu-HU" sz="2400" dirty="0"/>
          </a:p>
          <a:p>
            <a:pPr lvl="1"/>
            <a:r>
              <a:rPr lang="hu-HU" sz="2400" dirty="0" err="1"/>
              <a:t>Direct</a:t>
            </a:r>
            <a:r>
              <a:rPr lang="hu-HU" sz="2400" dirty="0"/>
              <a:t> </a:t>
            </a:r>
            <a:r>
              <a:rPr lang="hu-HU" sz="2400" dirty="0" err="1"/>
              <a:t>facilitation</a:t>
            </a:r>
            <a:r>
              <a:rPr lang="hu-HU" sz="2400" dirty="0"/>
              <a:t> of concentration</a:t>
            </a:r>
          </a:p>
          <a:p>
            <a:pPr lvl="1"/>
            <a:r>
              <a:rPr lang="hu-HU" sz="2400" dirty="0" err="1"/>
              <a:t>Allowing</a:t>
            </a:r>
            <a:r>
              <a:rPr lang="hu-HU" sz="2400" dirty="0"/>
              <a:t> </a:t>
            </a:r>
            <a:r>
              <a:rPr lang="hu-HU" sz="2400" dirty="0" err="1"/>
              <a:t>to</a:t>
            </a:r>
            <a:r>
              <a:rPr lang="hu-HU" sz="2400" dirty="0"/>
              <a:t> </a:t>
            </a:r>
            <a:r>
              <a:rPr lang="hu-HU" sz="2400" dirty="0" err="1"/>
              <a:t>submit</a:t>
            </a:r>
            <a:r>
              <a:rPr lang="hu-HU" sz="2400" dirty="0"/>
              <a:t> </a:t>
            </a:r>
            <a:r>
              <a:rPr lang="hu-HU" sz="2400" dirty="0" err="1"/>
              <a:t>unduly</a:t>
            </a:r>
            <a:r>
              <a:rPr lang="hu-HU" sz="2400" dirty="0"/>
              <a:t> </a:t>
            </a:r>
            <a:r>
              <a:rPr lang="hu-HU" sz="2400" dirty="0" err="1"/>
              <a:t>advantageous</a:t>
            </a:r>
            <a:r>
              <a:rPr lang="hu-HU" sz="2400" dirty="0"/>
              <a:t> tender</a:t>
            </a:r>
          </a:p>
          <a:p>
            <a:pPr lvl="1"/>
            <a:r>
              <a:rPr lang="hu-HU" sz="2400" dirty="0" err="1"/>
              <a:t>Recipient</a:t>
            </a:r>
            <a:r>
              <a:rPr lang="hu-HU" sz="2400" dirty="0"/>
              <a:t> </a:t>
            </a:r>
            <a:r>
              <a:rPr lang="hu-HU" sz="2400" dirty="0" err="1"/>
              <a:t>can</a:t>
            </a:r>
            <a:r>
              <a:rPr lang="hu-HU" sz="2400" dirty="0"/>
              <a:t> </a:t>
            </a:r>
            <a:r>
              <a:rPr lang="hu-HU" sz="2400" dirty="0" err="1"/>
              <a:t>explain</a:t>
            </a:r>
            <a:endParaRPr lang="hu-HU" sz="24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10</a:t>
            </a:fld>
            <a:endParaRPr lang="hu-HU"/>
          </a:p>
        </p:txBody>
      </p:sp>
    </p:spTree>
    <p:extLst>
      <p:ext uri="{BB962C8B-B14F-4D97-AF65-F5344CB8AC3E}">
        <p14:creationId xmlns:p14="http://schemas.microsoft.com/office/powerpoint/2010/main" val="2746496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p:txBody>
          <a:bodyPr>
            <a:normAutofit/>
          </a:bodyPr>
          <a:lstStyle/>
          <a:p>
            <a:r>
              <a:rPr lang="hu-HU" sz="2800" u="sng" dirty="0" err="1"/>
              <a:t>Balancing</a:t>
            </a:r>
            <a:r>
              <a:rPr lang="hu-HU" sz="2800" dirty="0"/>
              <a:t>: </a:t>
            </a:r>
            <a:r>
              <a:rPr lang="hu-HU" sz="2800" dirty="0" err="1"/>
              <a:t>positive</a:t>
            </a:r>
            <a:r>
              <a:rPr lang="hu-HU" sz="2800" dirty="0"/>
              <a:t> and </a:t>
            </a:r>
            <a:r>
              <a:rPr lang="hu-HU" sz="2800" dirty="0" err="1"/>
              <a:t>negative</a:t>
            </a:r>
            <a:r>
              <a:rPr lang="hu-HU" sz="2800" dirty="0"/>
              <a:t> </a:t>
            </a:r>
            <a:r>
              <a:rPr lang="hu-HU" sz="2800" dirty="0" err="1"/>
              <a:t>effects</a:t>
            </a:r>
            <a:r>
              <a:rPr lang="hu-HU" sz="2800" dirty="0"/>
              <a:t> </a:t>
            </a:r>
            <a:r>
              <a:rPr lang="hu-HU" sz="2800" dirty="0" err="1"/>
              <a:t>by</a:t>
            </a:r>
            <a:r>
              <a:rPr lang="hu-HU" sz="2800" dirty="0"/>
              <a:t> COM, EU </a:t>
            </a:r>
            <a:r>
              <a:rPr lang="hu-HU" sz="2800" dirty="0" err="1"/>
              <a:t>objectives</a:t>
            </a:r>
            <a:r>
              <a:rPr lang="hu-HU" sz="2800" dirty="0"/>
              <a:t>, </a:t>
            </a:r>
            <a:r>
              <a:rPr lang="hu-HU" sz="2800" dirty="0" err="1"/>
              <a:t>just</a:t>
            </a:r>
            <a:r>
              <a:rPr lang="hu-HU" sz="2800" dirty="0"/>
              <a:t> like </a:t>
            </a:r>
            <a:r>
              <a:rPr lang="hu-HU" sz="2800" dirty="0" err="1"/>
              <a:t>under</a:t>
            </a:r>
            <a:r>
              <a:rPr lang="hu-HU" sz="2800" dirty="0"/>
              <a:t> Art. 107 (3) TFEU</a:t>
            </a:r>
          </a:p>
          <a:p>
            <a:pPr lvl="1"/>
            <a:r>
              <a:rPr lang="hu-HU" sz="2400" dirty="0"/>
              <a:t>No </a:t>
            </a:r>
            <a:r>
              <a:rPr lang="hu-HU" sz="2400" dirty="0" err="1"/>
              <a:t>presumtion</a:t>
            </a:r>
            <a:r>
              <a:rPr lang="hu-HU" sz="2400" dirty="0"/>
              <a:t> of </a:t>
            </a:r>
            <a:r>
              <a:rPr lang="hu-HU" sz="2400" dirty="0" err="1"/>
              <a:t>effect</a:t>
            </a:r>
            <a:r>
              <a:rPr lang="hu-HU" sz="2400" dirty="0"/>
              <a:t> ↔ </a:t>
            </a:r>
            <a:r>
              <a:rPr lang="hu-HU" sz="2400" dirty="0" err="1"/>
              <a:t>State</a:t>
            </a:r>
            <a:r>
              <a:rPr lang="hu-HU" sz="2400" dirty="0"/>
              <a:t> </a:t>
            </a:r>
            <a:r>
              <a:rPr lang="hu-HU" sz="2400" dirty="0" err="1"/>
              <a:t>aid</a:t>
            </a:r>
            <a:r>
              <a:rPr lang="hu-HU" sz="2400" dirty="0"/>
              <a:t> law</a:t>
            </a:r>
          </a:p>
          <a:p>
            <a:pPr lvl="1"/>
            <a:r>
              <a:rPr lang="hu-HU" sz="2400" dirty="0" err="1"/>
              <a:t>Negative</a:t>
            </a:r>
            <a:r>
              <a:rPr lang="hu-HU" sz="2400" dirty="0"/>
              <a:t> </a:t>
            </a:r>
            <a:r>
              <a:rPr lang="hu-HU" sz="2400" dirty="0" err="1"/>
              <a:t>effect</a:t>
            </a:r>
            <a:r>
              <a:rPr lang="hu-HU" sz="2400" dirty="0"/>
              <a:t> on </a:t>
            </a:r>
            <a:r>
              <a:rPr lang="hu-HU" sz="2400" dirty="0" err="1"/>
              <a:t>the</a:t>
            </a:r>
            <a:r>
              <a:rPr lang="hu-HU" sz="2400" dirty="0"/>
              <a:t> market and on </a:t>
            </a:r>
            <a:r>
              <a:rPr lang="hu-HU" sz="2400" dirty="0" err="1"/>
              <a:t>future</a:t>
            </a:r>
            <a:r>
              <a:rPr lang="hu-HU" sz="2400" dirty="0"/>
              <a:t> </a:t>
            </a:r>
            <a:r>
              <a:rPr lang="hu-HU" sz="2400" dirty="0" err="1"/>
              <a:t>markets</a:t>
            </a:r>
            <a:endParaRPr lang="hu-HU" sz="2400" dirty="0"/>
          </a:p>
          <a:p>
            <a:pPr lvl="1"/>
            <a:r>
              <a:rPr lang="hu-HU" sz="2400" dirty="0"/>
              <a:t>Decision </a:t>
            </a:r>
            <a:r>
              <a:rPr lang="hu-HU" sz="2400" dirty="0" err="1"/>
              <a:t>about</a:t>
            </a:r>
            <a:r>
              <a:rPr lang="hu-HU" sz="2400" dirty="0"/>
              <a:t> </a:t>
            </a:r>
            <a:r>
              <a:rPr lang="hu-HU" sz="2400" dirty="0" err="1"/>
              <a:t>whether</a:t>
            </a:r>
            <a:r>
              <a:rPr lang="hu-HU" sz="2400" dirty="0"/>
              <a:t> </a:t>
            </a:r>
            <a:r>
              <a:rPr lang="hu-HU" sz="2400" dirty="0" err="1"/>
              <a:t>to</a:t>
            </a:r>
            <a:r>
              <a:rPr lang="hu-HU" sz="2400" dirty="0"/>
              <a:t> </a:t>
            </a:r>
            <a:r>
              <a:rPr lang="hu-HU" sz="2400" dirty="0" err="1"/>
              <a:t>impose</a:t>
            </a:r>
            <a:r>
              <a:rPr lang="hu-HU" sz="2400" dirty="0"/>
              <a:t> </a:t>
            </a:r>
            <a:r>
              <a:rPr lang="hu-HU" sz="2400" dirty="0" err="1"/>
              <a:t>redressive</a:t>
            </a:r>
            <a:r>
              <a:rPr lang="hu-HU" sz="2400" dirty="0"/>
              <a:t> </a:t>
            </a:r>
            <a:r>
              <a:rPr lang="hu-HU" sz="2400" dirty="0" err="1"/>
              <a:t>measures</a:t>
            </a:r>
            <a:r>
              <a:rPr lang="hu-HU" sz="2400" dirty="0"/>
              <a:t>, </a:t>
            </a:r>
            <a:r>
              <a:rPr lang="hu-HU" sz="2400" dirty="0" err="1"/>
              <a:t>accept</a:t>
            </a:r>
            <a:r>
              <a:rPr lang="hu-HU" sz="2400" dirty="0"/>
              <a:t> </a:t>
            </a:r>
            <a:r>
              <a:rPr lang="hu-HU" sz="2400" dirty="0" err="1"/>
              <a:t>committments</a:t>
            </a:r>
            <a:r>
              <a:rPr lang="hu-HU" sz="2400" dirty="0"/>
              <a:t>, </a:t>
            </a:r>
            <a:r>
              <a:rPr lang="hu-HU" sz="2400" dirty="0" err="1"/>
              <a:t>based</a:t>
            </a:r>
            <a:r>
              <a:rPr lang="hu-HU" sz="2400" dirty="0"/>
              <a:t> on </a:t>
            </a:r>
            <a:r>
              <a:rPr lang="hu-HU" sz="2400" dirty="0" err="1"/>
              <a:t>their</a:t>
            </a:r>
            <a:r>
              <a:rPr lang="hu-HU" sz="2400" dirty="0"/>
              <a:t> </a:t>
            </a:r>
            <a:r>
              <a:rPr lang="hu-HU" sz="2400" dirty="0" err="1"/>
              <a:t>nature</a:t>
            </a:r>
            <a:r>
              <a:rPr lang="hu-HU" sz="2400" dirty="0"/>
              <a:t> and </a:t>
            </a:r>
            <a:r>
              <a:rPr lang="hu-HU" sz="2400" dirty="0" err="1"/>
              <a:t>level</a:t>
            </a:r>
            <a:endParaRPr lang="hu-HU" sz="24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11</a:t>
            </a:fld>
            <a:endParaRPr lang="hu-HU"/>
          </a:p>
        </p:txBody>
      </p:sp>
    </p:spTree>
    <p:extLst>
      <p:ext uri="{BB962C8B-B14F-4D97-AF65-F5344CB8AC3E}">
        <p14:creationId xmlns:p14="http://schemas.microsoft.com/office/powerpoint/2010/main" val="1237495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Procedures</a:t>
            </a:r>
            <a:endParaRPr lang="en-GB" dirty="0"/>
          </a:p>
        </p:txBody>
      </p:sp>
      <p:sp>
        <p:nvSpPr>
          <p:cNvPr id="3" name="Tartalom helye 2"/>
          <p:cNvSpPr>
            <a:spLocks noGrp="1"/>
          </p:cNvSpPr>
          <p:nvPr>
            <p:ph idx="1"/>
          </p:nvPr>
        </p:nvSpPr>
        <p:spPr/>
        <p:txBody>
          <a:bodyPr>
            <a:normAutofit/>
          </a:bodyPr>
          <a:lstStyle/>
          <a:p>
            <a:pPr marL="0" indent="0" fontAlgn="base">
              <a:buNone/>
            </a:pPr>
            <a:endParaRPr lang="hu-HU" sz="4000" dirty="0"/>
          </a:p>
          <a:p>
            <a:pPr marL="514350" indent="-514350" fontAlgn="base">
              <a:buFont typeface="+mj-lt"/>
              <a:buAutoNum type="arabicPeriod"/>
            </a:pPr>
            <a:r>
              <a:rPr lang="hu-HU" sz="4000" dirty="0"/>
              <a:t>Ex </a:t>
            </a:r>
            <a:r>
              <a:rPr lang="hu-HU" sz="4000" dirty="0" err="1"/>
              <a:t>officio</a:t>
            </a:r>
            <a:endParaRPr lang="hu-HU" sz="4000" dirty="0"/>
          </a:p>
          <a:p>
            <a:pPr marL="514350" indent="-514350" fontAlgn="base">
              <a:buFont typeface="+mj-lt"/>
              <a:buAutoNum type="arabicPeriod"/>
            </a:pPr>
            <a:r>
              <a:rPr lang="hu-HU" sz="4000" dirty="0" err="1"/>
              <a:t>Mergers</a:t>
            </a:r>
            <a:endParaRPr lang="hu-HU" sz="4000" dirty="0"/>
          </a:p>
          <a:p>
            <a:pPr marL="514350" indent="-514350" fontAlgn="base">
              <a:buFont typeface="+mj-lt"/>
              <a:buAutoNum type="arabicPeriod"/>
            </a:pPr>
            <a:r>
              <a:rPr lang="hu-HU" sz="4000" dirty="0"/>
              <a:t>Public </a:t>
            </a:r>
            <a:r>
              <a:rPr lang="hu-HU" sz="4000" dirty="0" err="1"/>
              <a:t>procurements</a:t>
            </a:r>
            <a:endParaRPr lang="en-GB"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12</a:t>
            </a:fld>
            <a:endParaRPr lang="hu-HU"/>
          </a:p>
        </p:txBody>
      </p:sp>
      <p:sp>
        <p:nvSpPr>
          <p:cNvPr id="4" name="Jobb oldali kapcsos zárójel 3">
            <a:extLst>
              <a:ext uri="{FF2B5EF4-FFF2-40B4-BE49-F238E27FC236}">
                <a16:creationId xmlns:a16="http://schemas.microsoft.com/office/drawing/2014/main" id="{94D3EE98-9465-4DB4-9D57-E5CACFDFAEC5}"/>
              </a:ext>
            </a:extLst>
          </p:cNvPr>
          <p:cNvSpPr/>
          <p:nvPr/>
        </p:nvSpPr>
        <p:spPr>
          <a:xfrm>
            <a:off x="6456040" y="3072896"/>
            <a:ext cx="432048" cy="821010"/>
          </a:xfrm>
          <a:prstGeom prst="rightBrace">
            <a:avLst/>
          </a:prstGeom>
          <a:ln>
            <a:solidFill>
              <a:schemeClr val="tx2"/>
            </a:solidFill>
          </a:ln>
        </p:spPr>
        <p:style>
          <a:lnRef idx="1">
            <a:schemeClr val="accent3"/>
          </a:lnRef>
          <a:fillRef idx="0">
            <a:schemeClr val="accent3"/>
          </a:fillRef>
          <a:effectRef idx="0">
            <a:schemeClr val="accent3"/>
          </a:effectRef>
          <a:fontRef idx="minor">
            <a:schemeClr val="tx1"/>
          </a:fontRef>
        </p:style>
        <p:txBody>
          <a:bodyPr rtlCol="0" anchor="ctr"/>
          <a:lstStyle/>
          <a:p>
            <a:pPr algn="ctr"/>
            <a:endParaRPr lang="hu-HU"/>
          </a:p>
        </p:txBody>
      </p:sp>
      <p:sp>
        <p:nvSpPr>
          <p:cNvPr id="5" name="Téglalap 4">
            <a:extLst>
              <a:ext uri="{FF2B5EF4-FFF2-40B4-BE49-F238E27FC236}">
                <a16:creationId xmlns:a16="http://schemas.microsoft.com/office/drawing/2014/main" id="{B51E5CCC-6CF4-4DE3-ABAB-208E3FF70CBD}"/>
              </a:ext>
            </a:extLst>
          </p:cNvPr>
          <p:cNvSpPr/>
          <p:nvPr/>
        </p:nvSpPr>
        <p:spPr>
          <a:xfrm>
            <a:off x="6965879" y="2712378"/>
            <a:ext cx="3244921" cy="1500026"/>
          </a:xfrm>
          <a:prstGeom prst="rect">
            <a:avLst/>
          </a:prstGeom>
          <a:solidFill>
            <a:schemeClr val="tx2"/>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u-HU" dirty="0" err="1">
                <a:solidFill>
                  <a:schemeClr val="bg1"/>
                </a:solidFill>
              </a:rPr>
              <a:t>Notification</a:t>
            </a:r>
            <a:r>
              <a:rPr lang="hu-HU" dirty="0">
                <a:solidFill>
                  <a:schemeClr val="bg1"/>
                </a:solidFill>
              </a:rPr>
              <a:t> </a:t>
            </a:r>
            <a:r>
              <a:rPr lang="hu-HU" dirty="0" err="1">
                <a:solidFill>
                  <a:schemeClr val="bg1"/>
                </a:solidFill>
              </a:rPr>
              <a:t>obligation</a:t>
            </a:r>
            <a:r>
              <a:rPr lang="hu-HU" dirty="0">
                <a:solidFill>
                  <a:schemeClr val="bg1"/>
                </a:solidFill>
              </a:rPr>
              <a:t> for</a:t>
            </a:r>
          </a:p>
          <a:p>
            <a:pPr algn="ctr"/>
            <a:r>
              <a:rPr lang="hu-HU" dirty="0" err="1">
                <a:solidFill>
                  <a:schemeClr val="bg1"/>
                </a:solidFill>
              </a:rPr>
              <a:t>Undertakings</a:t>
            </a:r>
            <a:endParaRPr lang="hu-HU" dirty="0">
              <a:solidFill>
                <a:schemeClr val="bg1"/>
              </a:solidFill>
            </a:endParaRPr>
          </a:p>
          <a:p>
            <a:pPr algn="ctr"/>
            <a:r>
              <a:rPr lang="hu-HU" dirty="0" err="1">
                <a:solidFill>
                  <a:schemeClr val="bg1"/>
                </a:solidFill>
              </a:rPr>
              <a:t>above</a:t>
            </a:r>
            <a:r>
              <a:rPr lang="hu-HU" dirty="0">
                <a:solidFill>
                  <a:schemeClr val="bg1"/>
                </a:solidFill>
              </a:rPr>
              <a:t> </a:t>
            </a:r>
            <a:r>
              <a:rPr lang="hu-HU" dirty="0" err="1">
                <a:solidFill>
                  <a:schemeClr val="bg1"/>
                </a:solidFill>
              </a:rPr>
              <a:t>thresholds</a:t>
            </a:r>
            <a:endParaRPr lang="hu-HU" dirty="0">
              <a:solidFill>
                <a:schemeClr val="bg1"/>
              </a:solidFill>
            </a:endParaRPr>
          </a:p>
        </p:txBody>
      </p:sp>
    </p:spTree>
    <p:extLst>
      <p:ext uri="{BB962C8B-B14F-4D97-AF65-F5344CB8AC3E}">
        <p14:creationId xmlns:p14="http://schemas.microsoft.com/office/powerpoint/2010/main" val="3401108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Ex </a:t>
            </a:r>
            <a:r>
              <a:rPr lang="hu-HU" dirty="0" err="1"/>
              <a:t>officio</a:t>
            </a:r>
            <a:r>
              <a:rPr lang="hu-HU" dirty="0"/>
              <a:t> </a:t>
            </a:r>
            <a:r>
              <a:rPr lang="hu-HU" dirty="0" err="1"/>
              <a:t>review</a:t>
            </a:r>
            <a:endParaRPr lang="en-GB" dirty="0"/>
          </a:p>
        </p:txBody>
      </p:sp>
      <p:sp>
        <p:nvSpPr>
          <p:cNvPr id="3" name="Tartalom helye 2"/>
          <p:cNvSpPr>
            <a:spLocks noGrp="1"/>
          </p:cNvSpPr>
          <p:nvPr>
            <p:ph idx="1"/>
          </p:nvPr>
        </p:nvSpPr>
        <p:spPr/>
        <p:txBody>
          <a:bodyPr>
            <a:normAutofit fontScale="77500" lnSpcReduction="20000"/>
          </a:bodyPr>
          <a:lstStyle/>
          <a:p>
            <a:r>
              <a:rPr lang="hu-HU" sz="2800" dirty="0" err="1"/>
              <a:t>COM’s</a:t>
            </a:r>
            <a:r>
              <a:rPr lang="hu-HU" sz="2800" dirty="0"/>
              <a:t> decision (</a:t>
            </a:r>
            <a:r>
              <a:rPr lang="hu-HU" sz="2800" dirty="0" err="1"/>
              <a:t>may</a:t>
            </a:r>
            <a:r>
              <a:rPr lang="hu-HU" sz="2800" dirty="0"/>
              <a:t>), </a:t>
            </a:r>
            <a:r>
              <a:rPr lang="hu-HU" sz="2800" dirty="0" err="1"/>
              <a:t>implementing</a:t>
            </a:r>
            <a:r>
              <a:rPr lang="hu-HU" sz="2800" dirty="0"/>
              <a:t> </a:t>
            </a:r>
            <a:r>
              <a:rPr lang="hu-HU" sz="2800" dirty="0" err="1"/>
              <a:t>act</a:t>
            </a:r>
            <a:r>
              <a:rPr lang="hu-HU" sz="2800" dirty="0"/>
              <a:t> – </a:t>
            </a:r>
            <a:r>
              <a:rPr lang="hu-HU" sz="2800" dirty="0" err="1"/>
              <a:t>adoption</a:t>
            </a:r>
            <a:r>
              <a:rPr lang="hu-HU" sz="2800" dirty="0"/>
              <a:t> </a:t>
            </a:r>
            <a:r>
              <a:rPr lang="hu-HU" sz="2800" dirty="0" err="1"/>
              <a:t>with</a:t>
            </a:r>
            <a:r>
              <a:rPr lang="hu-HU" sz="2800" dirty="0"/>
              <a:t> prior </a:t>
            </a:r>
            <a:r>
              <a:rPr lang="hu-HU" sz="2800" dirty="0" err="1"/>
              <a:t>discussion</a:t>
            </a:r>
            <a:r>
              <a:rPr lang="hu-HU" sz="2800" dirty="0"/>
              <a:t> </a:t>
            </a:r>
            <a:r>
              <a:rPr lang="hu-HU" sz="2800" dirty="0" err="1"/>
              <a:t>with</a:t>
            </a:r>
            <a:r>
              <a:rPr lang="hu-HU" sz="2800" dirty="0"/>
              <a:t> </a:t>
            </a:r>
            <a:r>
              <a:rPr lang="hu-HU" sz="2800" dirty="0" err="1"/>
              <a:t>the</a:t>
            </a:r>
            <a:r>
              <a:rPr lang="hu-HU" sz="2800" dirty="0"/>
              <a:t> MS</a:t>
            </a:r>
          </a:p>
          <a:p>
            <a:r>
              <a:rPr lang="hu-HU" sz="2800" dirty="0" err="1"/>
              <a:t>Any</a:t>
            </a:r>
            <a:r>
              <a:rPr lang="hu-HU" sz="2800" dirty="0"/>
              <a:t> </a:t>
            </a:r>
            <a:r>
              <a:rPr lang="hu-HU" sz="2800" dirty="0" err="1"/>
              <a:t>source</a:t>
            </a:r>
            <a:r>
              <a:rPr lang="hu-HU" sz="2800" dirty="0"/>
              <a:t> of </a:t>
            </a:r>
            <a:r>
              <a:rPr lang="hu-HU" sz="2800" dirty="0" err="1"/>
              <a:t>information</a:t>
            </a:r>
            <a:r>
              <a:rPr lang="hu-HU" sz="2800" dirty="0"/>
              <a:t> </a:t>
            </a:r>
            <a:r>
              <a:rPr lang="hu-HU" sz="2800" dirty="0" err="1"/>
              <a:t>can</a:t>
            </a:r>
            <a:r>
              <a:rPr lang="hu-HU" sz="2800" dirty="0"/>
              <a:t> be a </a:t>
            </a:r>
            <a:r>
              <a:rPr lang="hu-HU" sz="2800" dirty="0" err="1"/>
              <a:t>basis</a:t>
            </a:r>
            <a:endParaRPr lang="hu-HU" sz="2800" dirty="0"/>
          </a:p>
          <a:p>
            <a:r>
              <a:rPr lang="hu-HU" sz="2800" dirty="0" err="1"/>
              <a:t>As</a:t>
            </a:r>
            <a:r>
              <a:rPr lang="hu-HU" sz="2800" dirty="0"/>
              <a:t> </a:t>
            </a:r>
            <a:r>
              <a:rPr lang="hu-HU" sz="2800" dirty="0" err="1"/>
              <a:t>regards</a:t>
            </a:r>
            <a:r>
              <a:rPr lang="hu-HU" sz="2800" dirty="0"/>
              <a:t> </a:t>
            </a:r>
            <a:r>
              <a:rPr lang="hu-HU" sz="2800" dirty="0" err="1"/>
              <a:t>already</a:t>
            </a:r>
            <a:r>
              <a:rPr lang="hu-HU" sz="2800" dirty="0"/>
              <a:t> </a:t>
            </a:r>
            <a:r>
              <a:rPr lang="hu-HU" sz="2800" dirty="0" err="1"/>
              <a:t>awarded</a:t>
            </a:r>
            <a:r>
              <a:rPr lang="hu-HU" sz="2800" dirty="0"/>
              <a:t> </a:t>
            </a:r>
            <a:r>
              <a:rPr lang="hu-HU" sz="2800" dirty="0" err="1"/>
              <a:t>public</a:t>
            </a:r>
            <a:r>
              <a:rPr lang="hu-HU" sz="2800" dirty="0"/>
              <a:t> </a:t>
            </a:r>
            <a:r>
              <a:rPr lang="hu-HU" sz="2800" dirty="0" err="1"/>
              <a:t>procurements</a:t>
            </a:r>
            <a:r>
              <a:rPr lang="hu-HU" sz="2800" dirty="0"/>
              <a:t>, no </a:t>
            </a:r>
            <a:r>
              <a:rPr lang="hu-HU" sz="2800" dirty="0" err="1"/>
              <a:t>cancellation</a:t>
            </a:r>
            <a:r>
              <a:rPr lang="hu-HU" sz="2800" dirty="0"/>
              <a:t> </a:t>
            </a:r>
            <a:r>
              <a:rPr lang="hu-HU" sz="2800" dirty="0" err="1"/>
              <a:t>or</a:t>
            </a:r>
            <a:r>
              <a:rPr lang="hu-HU" sz="2800" dirty="0"/>
              <a:t> </a:t>
            </a:r>
            <a:r>
              <a:rPr lang="hu-HU" sz="2800" dirty="0" err="1"/>
              <a:t>termination</a:t>
            </a:r>
            <a:r>
              <a:rPr lang="hu-HU" sz="2800" dirty="0"/>
              <a:t> of </a:t>
            </a:r>
            <a:r>
              <a:rPr lang="hu-HU" sz="2800" dirty="0" err="1"/>
              <a:t>the</a:t>
            </a:r>
            <a:r>
              <a:rPr lang="hu-HU" sz="2800" dirty="0"/>
              <a:t> </a:t>
            </a:r>
            <a:r>
              <a:rPr lang="hu-HU" sz="2800" dirty="0" err="1"/>
              <a:t>award</a:t>
            </a:r>
            <a:endParaRPr lang="hu-HU" sz="2800" dirty="0"/>
          </a:p>
          <a:p>
            <a:r>
              <a:rPr lang="hu-HU" sz="2800" u="sng" dirty="0" err="1"/>
              <a:t>Two-phase</a:t>
            </a:r>
            <a:r>
              <a:rPr lang="hu-HU" sz="2800" u="sng" dirty="0"/>
              <a:t> </a:t>
            </a:r>
            <a:r>
              <a:rPr lang="hu-HU" sz="2800" u="sng" dirty="0" err="1"/>
              <a:t>procedure</a:t>
            </a:r>
            <a:r>
              <a:rPr lang="hu-HU" sz="2800" dirty="0"/>
              <a:t>: </a:t>
            </a:r>
            <a:r>
              <a:rPr lang="hu-HU" sz="2800" dirty="0" err="1"/>
              <a:t>preliminary</a:t>
            </a:r>
            <a:r>
              <a:rPr lang="hu-HU" sz="2800" dirty="0"/>
              <a:t> </a:t>
            </a:r>
            <a:r>
              <a:rPr lang="hu-HU" sz="2800" dirty="0" err="1"/>
              <a:t>review</a:t>
            </a:r>
            <a:r>
              <a:rPr lang="hu-HU" sz="2800" dirty="0"/>
              <a:t> and in-</a:t>
            </a:r>
            <a:r>
              <a:rPr lang="hu-HU" sz="2800" dirty="0" err="1"/>
              <a:t>depth</a:t>
            </a:r>
            <a:r>
              <a:rPr lang="hu-HU" sz="2800" dirty="0"/>
              <a:t> </a:t>
            </a:r>
            <a:r>
              <a:rPr lang="hu-HU" sz="2800" dirty="0" err="1"/>
              <a:t>investigation</a:t>
            </a:r>
            <a:endParaRPr lang="hu-HU" sz="2800" dirty="0"/>
          </a:p>
          <a:p>
            <a:r>
              <a:rPr lang="hu-HU" sz="2800" u="sng" dirty="0" err="1"/>
              <a:t>Existence</a:t>
            </a:r>
            <a:r>
              <a:rPr lang="hu-HU" sz="2800" u="sng" dirty="0"/>
              <a:t> of </a:t>
            </a:r>
            <a:r>
              <a:rPr lang="hu-HU" sz="2800" u="sng" dirty="0" err="1"/>
              <a:t>subsidy</a:t>
            </a:r>
            <a:r>
              <a:rPr lang="hu-HU" sz="2800" dirty="0"/>
              <a:t>: </a:t>
            </a:r>
            <a:r>
              <a:rPr lang="hu-HU" sz="2800" dirty="0" err="1"/>
              <a:t>request</a:t>
            </a:r>
            <a:r>
              <a:rPr lang="hu-HU" sz="2800" dirty="0"/>
              <a:t> for </a:t>
            </a:r>
            <a:r>
              <a:rPr lang="hu-HU" sz="2800" dirty="0" err="1"/>
              <a:t>information</a:t>
            </a:r>
            <a:r>
              <a:rPr lang="hu-HU" sz="2800" dirty="0"/>
              <a:t>, </a:t>
            </a:r>
            <a:r>
              <a:rPr lang="hu-HU" sz="2800" dirty="0" err="1"/>
              <a:t>inspections</a:t>
            </a:r>
            <a:endParaRPr lang="hu-HU" sz="2800" dirty="0"/>
          </a:p>
          <a:p>
            <a:r>
              <a:rPr lang="hu-HU" sz="2800" dirty="0" err="1"/>
              <a:t>Information</a:t>
            </a:r>
            <a:r>
              <a:rPr lang="hu-HU" sz="2800" dirty="0"/>
              <a:t> </a:t>
            </a:r>
            <a:r>
              <a:rPr lang="hu-HU" sz="2800" dirty="0" err="1"/>
              <a:t>to</a:t>
            </a:r>
            <a:r>
              <a:rPr lang="hu-HU" sz="2800" dirty="0"/>
              <a:t> MS, </a:t>
            </a:r>
            <a:r>
              <a:rPr lang="hu-HU" sz="2800" dirty="0" err="1"/>
              <a:t>contracting</a:t>
            </a:r>
            <a:r>
              <a:rPr lang="hu-HU" sz="2800" dirty="0"/>
              <a:t> </a:t>
            </a:r>
            <a:r>
              <a:rPr lang="hu-HU" sz="2800" dirty="0" err="1"/>
              <a:t>authority</a:t>
            </a:r>
            <a:r>
              <a:rPr lang="hu-HU" sz="2800" dirty="0"/>
              <a:t>/</a:t>
            </a:r>
            <a:r>
              <a:rPr lang="hu-HU" sz="2800" dirty="0" err="1"/>
              <a:t>entity</a:t>
            </a:r>
            <a:endParaRPr lang="hu-HU" sz="2800" dirty="0"/>
          </a:p>
          <a:p>
            <a:r>
              <a:rPr lang="hu-HU" sz="2800" dirty="0" err="1"/>
              <a:t>Sufficient</a:t>
            </a:r>
            <a:r>
              <a:rPr lang="hu-HU" sz="2800" dirty="0"/>
              <a:t> </a:t>
            </a:r>
            <a:r>
              <a:rPr lang="hu-HU" sz="2800" dirty="0" err="1"/>
              <a:t>indication</a:t>
            </a:r>
            <a:r>
              <a:rPr lang="hu-HU" sz="2800" dirty="0"/>
              <a:t> </a:t>
            </a:r>
            <a:r>
              <a:rPr lang="hu-HU" sz="2800" dirty="0" err="1"/>
              <a:t>about</a:t>
            </a:r>
            <a:r>
              <a:rPr lang="hu-HU" sz="2800" dirty="0"/>
              <a:t> </a:t>
            </a:r>
            <a:r>
              <a:rPr lang="hu-HU" sz="2800" dirty="0" err="1"/>
              <a:t>foreign</a:t>
            </a:r>
            <a:r>
              <a:rPr lang="hu-HU" sz="2800" dirty="0"/>
              <a:t> </a:t>
            </a:r>
            <a:r>
              <a:rPr lang="hu-HU" sz="2800" dirty="0" err="1"/>
              <a:t>subsidy</a:t>
            </a:r>
            <a:r>
              <a:rPr lang="hu-HU" sz="2800" dirty="0"/>
              <a:t> &amp; </a:t>
            </a:r>
            <a:r>
              <a:rPr lang="hu-HU" sz="2800" u="sng" dirty="0" err="1"/>
              <a:t>distortion</a:t>
            </a:r>
            <a:r>
              <a:rPr lang="hu-HU" sz="2800" dirty="0"/>
              <a:t> – in-</a:t>
            </a:r>
            <a:r>
              <a:rPr lang="hu-HU" sz="2800" dirty="0" err="1"/>
              <a:t>depth</a:t>
            </a:r>
            <a:r>
              <a:rPr lang="hu-HU" sz="2800" dirty="0"/>
              <a:t> </a:t>
            </a:r>
            <a:r>
              <a:rPr lang="hu-HU" sz="2800" dirty="0" err="1"/>
              <a:t>phase</a:t>
            </a:r>
            <a:endParaRPr lang="hu-HU" sz="2800" dirty="0"/>
          </a:p>
          <a:p>
            <a:r>
              <a:rPr lang="hu-HU" sz="2800" dirty="0" err="1"/>
              <a:t>Informing</a:t>
            </a:r>
            <a:r>
              <a:rPr lang="hu-HU" sz="2800" dirty="0"/>
              <a:t> </a:t>
            </a:r>
            <a:r>
              <a:rPr lang="hu-HU" sz="2800" dirty="0" err="1"/>
              <a:t>the</a:t>
            </a:r>
            <a:r>
              <a:rPr lang="hu-HU" sz="2800" dirty="0"/>
              <a:t> </a:t>
            </a:r>
            <a:r>
              <a:rPr lang="hu-HU" sz="2800" dirty="0" err="1"/>
              <a:t>recipient</a:t>
            </a:r>
            <a:r>
              <a:rPr lang="hu-HU" sz="2800" dirty="0"/>
              <a:t> and </a:t>
            </a:r>
            <a:r>
              <a:rPr lang="hu-HU" sz="2800" dirty="0" err="1"/>
              <a:t>the</a:t>
            </a:r>
            <a:r>
              <a:rPr lang="hu-HU" sz="2800" dirty="0"/>
              <a:t> </a:t>
            </a:r>
            <a:r>
              <a:rPr lang="hu-HU" sz="2800" dirty="0" err="1"/>
              <a:t>MSs</a:t>
            </a:r>
            <a:r>
              <a:rPr lang="hu-HU" sz="2800" dirty="0"/>
              <a:t> </a:t>
            </a:r>
            <a:r>
              <a:rPr lang="hu-HU" sz="2800" dirty="0" err="1"/>
              <a:t>concerned</a:t>
            </a:r>
            <a:r>
              <a:rPr lang="hu-HU" sz="2800" dirty="0"/>
              <a:t>, </a:t>
            </a:r>
            <a:r>
              <a:rPr lang="hu-HU" sz="2800" dirty="0" err="1"/>
              <a:t>publication</a:t>
            </a:r>
            <a:r>
              <a:rPr lang="hu-HU" sz="2800" dirty="0"/>
              <a:t> a </a:t>
            </a:r>
            <a:r>
              <a:rPr lang="hu-HU" sz="2800" dirty="0" err="1"/>
              <a:t>notice</a:t>
            </a:r>
            <a:r>
              <a:rPr lang="hu-HU" sz="2800" dirty="0"/>
              <a:t> in </a:t>
            </a:r>
            <a:r>
              <a:rPr lang="hu-HU" sz="2800" dirty="0" err="1"/>
              <a:t>the</a:t>
            </a:r>
            <a:r>
              <a:rPr lang="hu-HU" sz="2800" dirty="0"/>
              <a:t> OJ</a:t>
            </a:r>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13</a:t>
            </a:fld>
            <a:endParaRPr lang="hu-HU"/>
          </a:p>
        </p:txBody>
      </p:sp>
    </p:spTree>
    <p:extLst>
      <p:ext uri="{BB962C8B-B14F-4D97-AF65-F5344CB8AC3E}">
        <p14:creationId xmlns:p14="http://schemas.microsoft.com/office/powerpoint/2010/main" val="477667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Ex </a:t>
            </a:r>
            <a:r>
              <a:rPr lang="hu-HU" dirty="0" err="1"/>
              <a:t>officio</a:t>
            </a:r>
            <a:r>
              <a:rPr lang="hu-HU" dirty="0"/>
              <a:t> </a:t>
            </a:r>
            <a:r>
              <a:rPr lang="hu-HU" dirty="0" err="1"/>
              <a:t>review</a:t>
            </a:r>
            <a:endParaRPr lang="en-GB" dirty="0"/>
          </a:p>
        </p:txBody>
      </p:sp>
      <p:sp>
        <p:nvSpPr>
          <p:cNvPr id="3" name="Tartalom helye 2"/>
          <p:cNvSpPr>
            <a:spLocks noGrp="1"/>
          </p:cNvSpPr>
          <p:nvPr>
            <p:ph idx="1"/>
          </p:nvPr>
        </p:nvSpPr>
        <p:spPr/>
        <p:txBody>
          <a:bodyPr>
            <a:normAutofit lnSpcReduction="10000"/>
          </a:bodyPr>
          <a:lstStyle/>
          <a:p>
            <a:r>
              <a:rPr lang="hu-HU" sz="2400" dirty="0"/>
              <a:t>In-</a:t>
            </a:r>
            <a:r>
              <a:rPr lang="hu-HU" sz="2400" dirty="0" err="1"/>
              <a:t>depth</a:t>
            </a:r>
            <a:r>
              <a:rPr lang="hu-HU" sz="2400" dirty="0"/>
              <a:t> </a:t>
            </a:r>
            <a:r>
              <a:rPr lang="hu-HU" sz="2400" dirty="0" err="1"/>
              <a:t>investigation</a:t>
            </a:r>
            <a:endParaRPr lang="hu-HU" sz="2400" dirty="0"/>
          </a:p>
          <a:p>
            <a:pPr lvl="1"/>
            <a:r>
              <a:rPr lang="hu-HU" sz="2000" dirty="0" err="1"/>
              <a:t>Seeking</a:t>
            </a:r>
            <a:r>
              <a:rPr lang="hu-HU" sz="2000" dirty="0"/>
              <a:t> </a:t>
            </a:r>
            <a:r>
              <a:rPr lang="hu-HU" sz="2000" dirty="0" err="1"/>
              <a:t>information</a:t>
            </a:r>
            <a:endParaRPr lang="hu-HU" sz="2000" dirty="0"/>
          </a:p>
          <a:p>
            <a:pPr lvl="1"/>
            <a:r>
              <a:rPr lang="hu-HU" sz="2000" dirty="0"/>
              <a:t>Decision </a:t>
            </a:r>
            <a:r>
              <a:rPr lang="hu-HU" sz="2000" dirty="0" err="1"/>
              <a:t>to</a:t>
            </a:r>
            <a:r>
              <a:rPr lang="hu-HU" sz="2000" dirty="0"/>
              <a:t> </a:t>
            </a:r>
            <a:r>
              <a:rPr lang="hu-HU" sz="2000" dirty="0" err="1"/>
              <a:t>impose</a:t>
            </a:r>
            <a:r>
              <a:rPr lang="hu-HU" sz="2000" dirty="0"/>
              <a:t> </a:t>
            </a:r>
            <a:r>
              <a:rPr lang="hu-HU" sz="2000" dirty="0" err="1"/>
              <a:t>redressive</a:t>
            </a:r>
            <a:r>
              <a:rPr lang="hu-HU" sz="2000" dirty="0"/>
              <a:t> </a:t>
            </a:r>
            <a:r>
              <a:rPr lang="hu-HU" sz="2000" dirty="0" err="1"/>
              <a:t>measures</a:t>
            </a:r>
            <a:r>
              <a:rPr lang="hu-HU" sz="2000" dirty="0"/>
              <a:t> in </a:t>
            </a:r>
            <a:r>
              <a:rPr lang="hu-HU" sz="2000" dirty="0" err="1"/>
              <a:t>case</a:t>
            </a:r>
            <a:r>
              <a:rPr lang="hu-HU" sz="2000" dirty="0"/>
              <a:t> of </a:t>
            </a:r>
            <a:r>
              <a:rPr lang="hu-HU" sz="2000" dirty="0" err="1"/>
              <a:t>distortions</a:t>
            </a:r>
            <a:endParaRPr lang="hu-HU" sz="2000" dirty="0"/>
          </a:p>
          <a:p>
            <a:pPr lvl="1"/>
            <a:r>
              <a:rPr lang="hu-HU" sz="2000" dirty="0" err="1"/>
              <a:t>Acceptance</a:t>
            </a:r>
            <a:r>
              <a:rPr lang="hu-HU" sz="2000" dirty="0"/>
              <a:t> of </a:t>
            </a:r>
            <a:r>
              <a:rPr lang="hu-HU" sz="2000" dirty="0" err="1"/>
              <a:t>offering</a:t>
            </a:r>
            <a:r>
              <a:rPr lang="hu-HU" sz="2000" dirty="0"/>
              <a:t> </a:t>
            </a:r>
            <a:r>
              <a:rPr lang="hu-HU" sz="2000" dirty="0" err="1"/>
              <a:t>committments</a:t>
            </a:r>
            <a:r>
              <a:rPr lang="hu-HU" sz="2000" dirty="0"/>
              <a:t> </a:t>
            </a:r>
            <a:r>
              <a:rPr lang="hu-HU" sz="2000" dirty="0" err="1"/>
              <a:t>by</a:t>
            </a:r>
            <a:r>
              <a:rPr lang="hu-HU" sz="2000" dirty="0"/>
              <a:t> </a:t>
            </a:r>
            <a:r>
              <a:rPr lang="hu-HU" sz="2000" dirty="0" err="1"/>
              <a:t>the</a:t>
            </a:r>
            <a:r>
              <a:rPr lang="hu-HU" sz="2000" dirty="0"/>
              <a:t> </a:t>
            </a:r>
            <a:r>
              <a:rPr lang="hu-HU" sz="2000" dirty="0" err="1"/>
              <a:t>recipient</a:t>
            </a:r>
            <a:r>
              <a:rPr lang="hu-HU" sz="2000" dirty="0"/>
              <a:t> </a:t>
            </a:r>
            <a:r>
              <a:rPr lang="hu-HU" sz="2000" dirty="0" err="1"/>
              <a:t>by</a:t>
            </a:r>
            <a:r>
              <a:rPr lang="hu-HU" sz="2000" dirty="0"/>
              <a:t> a decision</a:t>
            </a:r>
          </a:p>
          <a:p>
            <a:pPr lvl="1"/>
            <a:r>
              <a:rPr lang="hu-HU" sz="2000" dirty="0"/>
              <a:t>No </a:t>
            </a:r>
            <a:r>
              <a:rPr lang="hu-HU" sz="2000" dirty="0" err="1"/>
              <a:t>objection</a:t>
            </a:r>
            <a:r>
              <a:rPr lang="hu-HU" sz="2000" dirty="0"/>
              <a:t> decision: </a:t>
            </a:r>
            <a:r>
              <a:rPr lang="hu-HU" sz="2000" dirty="0" err="1"/>
              <a:t>not</a:t>
            </a:r>
            <a:r>
              <a:rPr lang="hu-HU" sz="2000" dirty="0"/>
              <a:t> </a:t>
            </a:r>
            <a:r>
              <a:rPr lang="hu-HU" sz="2000" dirty="0" err="1"/>
              <a:t>confirmed</a:t>
            </a:r>
            <a:r>
              <a:rPr lang="hu-HU" sz="2000" dirty="0"/>
              <a:t> </a:t>
            </a:r>
            <a:r>
              <a:rPr lang="hu-HU" sz="2000" dirty="0" err="1"/>
              <a:t>situation</a:t>
            </a:r>
            <a:r>
              <a:rPr lang="hu-HU" sz="2000" dirty="0"/>
              <a:t>, </a:t>
            </a:r>
            <a:r>
              <a:rPr lang="hu-HU" sz="2000" dirty="0" err="1"/>
              <a:t>positive</a:t>
            </a:r>
            <a:r>
              <a:rPr lang="hu-HU" sz="2000" dirty="0"/>
              <a:t> </a:t>
            </a:r>
            <a:r>
              <a:rPr lang="hu-HU" sz="2000" dirty="0" err="1"/>
              <a:t>impacts</a:t>
            </a:r>
            <a:r>
              <a:rPr lang="hu-HU" sz="2000" dirty="0"/>
              <a:t> </a:t>
            </a:r>
            <a:r>
              <a:rPr lang="hu-HU" sz="2000" dirty="0" err="1"/>
              <a:t>outweigh</a:t>
            </a:r>
            <a:r>
              <a:rPr lang="hu-HU" sz="2000" dirty="0"/>
              <a:t> </a:t>
            </a:r>
            <a:r>
              <a:rPr lang="hu-HU" sz="2000" dirty="0" err="1"/>
              <a:t>the</a:t>
            </a:r>
            <a:r>
              <a:rPr lang="hu-HU" sz="2000" dirty="0"/>
              <a:t> </a:t>
            </a:r>
            <a:r>
              <a:rPr lang="hu-HU" sz="2000" dirty="0" err="1"/>
              <a:t>negative</a:t>
            </a:r>
            <a:r>
              <a:rPr lang="hu-HU" sz="2000" dirty="0"/>
              <a:t> </a:t>
            </a:r>
            <a:r>
              <a:rPr lang="hu-HU" sz="2000" dirty="0" err="1"/>
              <a:t>effects</a:t>
            </a:r>
            <a:endParaRPr lang="hu-HU" sz="2000" dirty="0"/>
          </a:p>
          <a:p>
            <a:pPr lvl="1"/>
            <a:r>
              <a:rPr lang="hu-HU" sz="2000" dirty="0"/>
              <a:t>18 </a:t>
            </a:r>
            <a:r>
              <a:rPr lang="hu-HU" sz="2000" dirty="0" err="1"/>
              <a:t>months</a:t>
            </a:r>
            <a:r>
              <a:rPr lang="hu-HU" sz="2000" dirty="0"/>
              <a:t> </a:t>
            </a:r>
            <a:r>
              <a:rPr lang="hu-HU" sz="2000" dirty="0" err="1"/>
              <a:t>indicative</a:t>
            </a:r>
            <a:r>
              <a:rPr lang="hu-HU" sz="2000" dirty="0"/>
              <a:t> </a:t>
            </a:r>
            <a:r>
              <a:rPr lang="hu-HU" sz="2000" dirty="0" err="1"/>
              <a:t>time</a:t>
            </a:r>
            <a:r>
              <a:rPr lang="hu-HU" sz="2000" dirty="0"/>
              <a:t> limit</a:t>
            </a:r>
          </a:p>
          <a:p>
            <a:r>
              <a:rPr lang="hu-HU" sz="2400" dirty="0" err="1"/>
              <a:t>Interim</a:t>
            </a:r>
            <a:r>
              <a:rPr lang="hu-HU" sz="2400" dirty="0"/>
              <a:t> </a:t>
            </a:r>
            <a:r>
              <a:rPr lang="hu-HU" sz="2400" dirty="0" err="1"/>
              <a:t>measures</a:t>
            </a:r>
            <a:endParaRPr lang="hu-HU" sz="2400" dirty="0"/>
          </a:p>
          <a:p>
            <a:pPr lvl="1"/>
            <a:r>
              <a:rPr lang="hu-HU" sz="2000" dirty="0" err="1"/>
              <a:t>To</a:t>
            </a:r>
            <a:r>
              <a:rPr lang="hu-HU" sz="2000" dirty="0"/>
              <a:t> </a:t>
            </a:r>
            <a:r>
              <a:rPr lang="hu-HU" sz="2000" dirty="0" err="1"/>
              <a:t>preserve</a:t>
            </a:r>
            <a:r>
              <a:rPr lang="hu-HU" sz="2000" dirty="0"/>
              <a:t> </a:t>
            </a:r>
            <a:r>
              <a:rPr lang="hu-HU" sz="2000" dirty="0" err="1"/>
              <a:t>the</a:t>
            </a:r>
            <a:r>
              <a:rPr lang="hu-HU" sz="2000" dirty="0"/>
              <a:t> </a:t>
            </a:r>
            <a:r>
              <a:rPr lang="hu-HU" sz="2000" dirty="0" err="1"/>
              <a:t>competition</a:t>
            </a:r>
            <a:r>
              <a:rPr lang="hu-HU" sz="2000" dirty="0"/>
              <a:t> and </a:t>
            </a:r>
            <a:r>
              <a:rPr lang="hu-HU" sz="2000" dirty="0" err="1"/>
              <a:t>act</a:t>
            </a:r>
            <a:r>
              <a:rPr lang="hu-HU" sz="2000" dirty="0"/>
              <a:t> </a:t>
            </a:r>
            <a:r>
              <a:rPr lang="hu-HU" sz="2000" dirty="0" err="1"/>
              <a:t>against</a:t>
            </a:r>
            <a:r>
              <a:rPr lang="hu-HU" sz="2000" dirty="0"/>
              <a:t> </a:t>
            </a:r>
            <a:r>
              <a:rPr lang="hu-HU" sz="2000" dirty="0" err="1"/>
              <a:t>irreparable</a:t>
            </a:r>
            <a:r>
              <a:rPr lang="hu-HU" sz="2000" dirty="0"/>
              <a:t> </a:t>
            </a:r>
            <a:r>
              <a:rPr lang="hu-HU" sz="2000" dirty="0" err="1"/>
              <a:t>damage</a:t>
            </a:r>
            <a:endParaRPr lang="hu-HU" sz="2000" dirty="0"/>
          </a:p>
          <a:p>
            <a:pPr lvl="1"/>
            <a:r>
              <a:rPr lang="hu-HU" sz="2000" dirty="0" err="1"/>
              <a:t>Sufficient</a:t>
            </a:r>
            <a:r>
              <a:rPr lang="hu-HU" sz="2000" dirty="0"/>
              <a:t> </a:t>
            </a:r>
            <a:r>
              <a:rPr lang="hu-HU" sz="2000" dirty="0" err="1"/>
              <a:t>indication</a:t>
            </a:r>
            <a:r>
              <a:rPr lang="hu-HU" sz="2000" dirty="0"/>
              <a:t> is </a:t>
            </a:r>
            <a:r>
              <a:rPr lang="hu-HU" sz="2000" dirty="0" err="1"/>
              <a:t>necessary</a:t>
            </a:r>
            <a:r>
              <a:rPr lang="hu-HU" sz="2000" dirty="0"/>
              <a:t> </a:t>
            </a:r>
            <a:r>
              <a:rPr lang="hu-HU" sz="2000" dirty="0" err="1"/>
              <a:t>as</a:t>
            </a:r>
            <a:r>
              <a:rPr lang="hu-HU" sz="2000" dirty="0"/>
              <a:t> </a:t>
            </a:r>
            <a:r>
              <a:rPr lang="hu-HU" sz="2000" dirty="0" err="1"/>
              <a:t>regards</a:t>
            </a:r>
            <a:r>
              <a:rPr lang="hu-HU" sz="2000" dirty="0"/>
              <a:t> </a:t>
            </a:r>
            <a:r>
              <a:rPr lang="hu-HU" sz="2000" dirty="0" err="1"/>
              <a:t>the</a:t>
            </a:r>
            <a:r>
              <a:rPr lang="hu-HU" sz="2000" dirty="0"/>
              <a:t> </a:t>
            </a:r>
            <a:r>
              <a:rPr lang="hu-HU" sz="2000" dirty="0" err="1"/>
              <a:t>existence</a:t>
            </a:r>
            <a:r>
              <a:rPr lang="hu-HU" sz="2000" dirty="0"/>
              <a:t> and </a:t>
            </a:r>
            <a:r>
              <a:rPr lang="hu-HU" sz="2000" dirty="0" err="1"/>
              <a:t>distortion</a:t>
            </a:r>
            <a:r>
              <a:rPr lang="hu-HU" sz="2000" dirty="0"/>
              <a:t> </a:t>
            </a:r>
          </a:p>
          <a:p>
            <a:pPr lvl="1"/>
            <a:r>
              <a:rPr lang="hu-HU" sz="2000" dirty="0" err="1"/>
              <a:t>Might</a:t>
            </a:r>
            <a:r>
              <a:rPr lang="hu-HU" sz="2000" dirty="0"/>
              <a:t> be limited in </a:t>
            </a:r>
            <a:r>
              <a:rPr lang="hu-HU" sz="2000" dirty="0" err="1"/>
              <a:t>time</a:t>
            </a:r>
            <a:endParaRPr lang="hu-HU" sz="2000" dirty="0"/>
          </a:p>
          <a:p>
            <a:pPr lvl="1"/>
            <a:r>
              <a:rPr lang="hu-HU" sz="2000" dirty="0"/>
              <a:t>Open </a:t>
            </a:r>
            <a:r>
              <a:rPr lang="hu-HU" sz="2000" dirty="0" err="1"/>
              <a:t>list</a:t>
            </a:r>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14</a:t>
            </a:fld>
            <a:endParaRPr lang="hu-HU"/>
          </a:p>
        </p:txBody>
      </p:sp>
    </p:spTree>
    <p:extLst>
      <p:ext uri="{BB962C8B-B14F-4D97-AF65-F5344CB8AC3E}">
        <p14:creationId xmlns:p14="http://schemas.microsoft.com/office/powerpoint/2010/main" val="4205960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Ex </a:t>
            </a:r>
            <a:r>
              <a:rPr lang="hu-HU" dirty="0" err="1"/>
              <a:t>officio</a:t>
            </a:r>
            <a:r>
              <a:rPr lang="hu-HU" dirty="0"/>
              <a:t> </a:t>
            </a:r>
            <a:r>
              <a:rPr lang="hu-HU" dirty="0" err="1"/>
              <a:t>review</a:t>
            </a:r>
            <a:endParaRPr lang="en-GB" dirty="0"/>
          </a:p>
        </p:txBody>
      </p:sp>
      <p:sp>
        <p:nvSpPr>
          <p:cNvPr id="3" name="Tartalom helye 2"/>
          <p:cNvSpPr>
            <a:spLocks noGrp="1"/>
          </p:cNvSpPr>
          <p:nvPr>
            <p:ph idx="1"/>
          </p:nvPr>
        </p:nvSpPr>
        <p:spPr>
          <a:xfrm>
            <a:off x="408562" y="1537398"/>
            <a:ext cx="8560340" cy="5184077"/>
          </a:xfrm>
        </p:spPr>
        <p:txBody>
          <a:bodyPr>
            <a:normAutofit lnSpcReduction="10000"/>
          </a:bodyPr>
          <a:lstStyle/>
          <a:p>
            <a:r>
              <a:rPr lang="hu-HU" sz="2400" dirty="0" err="1"/>
              <a:t>Requests</a:t>
            </a:r>
            <a:r>
              <a:rPr lang="hu-HU" sz="2400" dirty="0"/>
              <a:t> for </a:t>
            </a:r>
            <a:r>
              <a:rPr lang="hu-HU" sz="2400" dirty="0" err="1"/>
              <a:t>information</a:t>
            </a:r>
            <a:endParaRPr lang="hu-HU" sz="2400" dirty="0"/>
          </a:p>
          <a:p>
            <a:pPr lvl="1"/>
            <a:r>
              <a:rPr lang="hu-HU" sz="2000" dirty="0" err="1"/>
              <a:t>From</a:t>
            </a:r>
            <a:r>
              <a:rPr lang="hu-HU" sz="2000" dirty="0"/>
              <a:t> </a:t>
            </a:r>
            <a:r>
              <a:rPr lang="hu-HU" sz="2000" dirty="0" err="1"/>
              <a:t>the</a:t>
            </a:r>
            <a:r>
              <a:rPr lang="hu-HU" sz="2000" dirty="0"/>
              <a:t> </a:t>
            </a:r>
            <a:r>
              <a:rPr lang="hu-HU" sz="2000" dirty="0" err="1"/>
              <a:t>undertaking</a:t>
            </a:r>
            <a:endParaRPr lang="hu-HU" sz="2000" dirty="0"/>
          </a:p>
          <a:p>
            <a:pPr lvl="1"/>
            <a:r>
              <a:rPr lang="hu-HU" sz="2000" dirty="0" err="1"/>
              <a:t>From</a:t>
            </a:r>
            <a:r>
              <a:rPr lang="hu-HU" sz="2000" dirty="0"/>
              <a:t> </a:t>
            </a:r>
            <a:r>
              <a:rPr lang="hu-HU" sz="2000" dirty="0" err="1"/>
              <a:t>other</a:t>
            </a:r>
            <a:r>
              <a:rPr lang="hu-HU" sz="2000" dirty="0"/>
              <a:t> </a:t>
            </a:r>
            <a:r>
              <a:rPr lang="hu-HU" sz="2000" dirty="0" err="1"/>
              <a:t>undertakings</a:t>
            </a:r>
            <a:r>
              <a:rPr lang="hu-HU" sz="2000" dirty="0"/>
              <a:t>, </a:t>
            </a:r>
            <a:r>
              <a:rPr lang="hu-HU" sz="2000" dirty="0" err="1"/>
              <a:t>associations</a:t>
            </a:r>
            <a:endParaRPr lang="hu-HU" sz="2000" dirty="0"/>
          </a:p>
          <a:p>
            <a:pPr lvl="1"/>
            <a:r>
              <a:rPr lang="hu-HU" sz="2000" dirty="0" err="1"/>
              <a:t>From</a:t>
            </a:r>
            <a:r>
              <a:rPr lang="hu-HU" sz="2000" dirty="0"/>
              <a:t> </a:t>
            </a:r>
            <a:r>
              <a:rPr lang="hu-HU" sz="2000" dirty="0" err="1"/>
              <a:t>Member</a:t>
            </a:r>
            <a:r>
              <a:rPr lang="hu-HU" sz="2000" dirty="0"/>
              <a:t> </a:t>
            </a:r>
            <a:r>
              <a:rPr lang="hu-HU" sz="2000" dirty="0" err="1"/>
              <a:t>States</a:t>
            </a:r>
            <a:endParaRPr lang="hu-HU" sz="2000" dirty="0"/>
          </a:p>
          <a:p>
            <a:pPr lvl="1"/>
            <a:r>
              <a:rPr lang="hu-HU" sz="2000" dirty="0" err="1"/>
              <a:t>Third</a:t>
            </a:r>
            <a:r>
              <a:rPr lang="hu-HU" sz="2000" dirty="0"/>
              <a:t> country (?)</a:t>
            </a:r>
          </a:p>
          <a:p>
            <a:pPr lvl="1"/>
            <a:r>
              <a:rPr lang="hu-HU" sz="2000" dirty="0" err="1"/>
              <a:t>Interviewing</a:t>
            </a:r>
            <a:r>
              <a:rPr lang="hu-HU" sz="2000" dirty="0"/>
              <a:t> </a:t>
            </a:r>
            <a:r>
              <a:rPr lang="hu-HU" sz="2000" dirty="0" err="1"/>
              <a:t>natural</a:t>
            </a:r>
            <a:r>
              <a:rPr lang="hu-HU" sz="2000" dirty="0"/>
              <a:t> </a:t>
            </a:r>
            <a:r>
              <a:rPr lang="hu-HU" sz="2000" dirty="0" err="1"/>
              <a:t>or</a:t>
            </a:r>
            <a:r>
              <a:rPr lang="hu-HU" sz="2000" dirty="0"/>
              <a:t> </a:t>
            </a:r>
            <a:r>
              <a:rPr lang="hu-HU" sz="2000" dirty="0" err="1"/>
              <a:t>legal</a:t>
            </a:r>
            <a:r>
              <a:rPr lang="hu-HU" sz="2000" dirty="0"/>
              <a:t> </a:t>
            </a:r>
            <a:r>
              <a:rPr lang="hu-HU" sz="2000" dirty="0" err="1"/>
              <a:t>persons</a:t>
            </a:r>
            <a:endParaRPr lang="hu-HU" sz="2000" dirty="0"/>
          </a:p>
          <a:p>
            <a:r>
              <a:rPr lang="hu-HU" sz="2400" dirty="0" err="1"/>
              <a:t>Inspections</a:t>
            </a:r>
            <a:r>
              <a:rPr lang="hu-HU" sz="2400" dirty="0"/>
              <a:t> (</a:t>
            </a:r>
            <a:r>
              <a:rPr lang="hu-HU" sz="2400" dirty="0" err="1"/>
              <a:t>dawn</a:t>
            </a:r>
            <a:r>
              <a:rPr lang="hu-HU" sz="2400" dirty="0"/>
              <a:t> </a:t>
            </a:r>
            <a:r>
              <a:rPr lang="hu-HU" sz="2400" dirty="0" err="1"/>
              <a:t>raids</a:t>
            </a:r>
            <a:r>
              <a:rPr lang="hu-HU" sz="2400" dirty="0"/>
              <a:t>)</a:t>
            </a:r>
          </a:p>
          <a:p>
            <a:pPr lvl="1"/>
            <a:r>
              <a:rPr lang="hu-HU" sz="2000" dirty="0" err="1"/>
              <a:t>Undertakings</a:t>
            </a:r>
            <a:r>
              <a:rPr lang="hu-HU" sz="2000" dirty="0"/>
              <a:t>’ </a:t>
            </a:r>
            <a:r>
              <a:rPr lang="hu-HU" sz="2000" dirty="0" err="1"/>
              <a:t>premises</a:t>
            </a:r>
            <a:endParaRPr lang="hu-HU" sz="2000" dirty="0"/>
          </a:p>
          <a:p>
            <a:pPr lvl="1"/>
            <a:r>
              <a:rPr lang="hu-HU" sz="2000" dirty="0" err="1"/>
              <a:t>Books</a:t>
            </a:r>
            <a:r>
              <a:rPr lang="hu-HU" sz="2000" dirty="0"/>
              <a:t>, </a:t>
            </a:r>
            <a:r>
              <a:rPr lang="hu-HU" sz="2000" dirty="0" err="1"/>
              <a:t>records</a:t>
            </a:r>
            <a:endParaRPr lang="hu-HU" sz="2000" dirty="0"/>
          </a:p>
          <a:p>
            <a:pPr lvl="1"/>
            <a:r>
              <a:rPr lang="hu-HU" sz="2000" dirty="0" err="1"/>
              <a:t>Asking</a:t>
            </a:r>
            <a:r>
              <a:rPr lang="hu-HU" sz="2000" dirty="0"/>
              <a:t> </a:t>
            </a:r>
            <a:r>
              <a:rPr lang="hu-HU" sz="2000" dirty="0" err="1"/>
              <a:t>representatives</a:t>
            </a:r>
            <a:endParaRPr lang="hu-HU" sz="2000" dirty="0"/>
          </a:p>
          <a:p>
            <a:pPr lvl="1"/>
            <a:r>
              <a:rPr lang="hu-HU" sz="2000" dirty="0" err="1"/>
              <a:t>Seal</a:t>
            </a:r>
            <a:r>
              <a:rPr lang="hu-HU" sz="2000" dirty="0"/>
              <a:t> business </a:t>
            </a:r>
            <a:r>
              <a:rPr lang="hu-HU" sz="2000" dirty="0" err="1"/>
              <a:t>premises</a:t>
            </a:r>
            <a:endParaRPr lang="hu-HU" sz="2000" dirty="0"/>
          </a:p>
          <a:p>
            <a:pPr lvl="1"/>
            <a:r>
              <a:rPr lang="hu-HU" sz="2000" dirty="0" err="1"/>
              <a:t>Cooperation</a:t>
            </a:r>
            <a:r>
              <a:rPr lang="hu-HU" sz="2000" dirty="0"/>
              <a:t> </a:t>
            </a:r>
            <a:r>
              <a:rPr lang="hu-HU" sz="2000" dirty="0" err="1"/>
              <a:t>or</a:t>
            </a:r>
            <a:r>
              <a:rPr lang="hu-HU" sz="2000" dirty="0"/>
              <a:t> </a:t>
            </a:r>
            <a:r>
              <a:rPr lang="hu-HU" sz="2000" dirty="0" err="1"/>
              <a:t>the</a:t>
            </a:r>
            <a:r>
              <a:rPr lang="hu-HU" sz="2000" dirty="0"/>
              <a:t> </a:t>
            </a:r>
            <a:r>
              <a:rPr lang="hu-HU" sz="2000" dirty="0" err="1"/>
              <a:t>lack</a:t>
            </a:r>
            <a:r>
              <a:rPr lang="hu-HU" sz="2000" dirty="0"/>
              <a:t> of </a:t>
            </a:r>
            <a:r>
              <a:rPr lang="hu-HU" sz="2000" dirty="0" err="1"/>
              <a:t>it</a:t>
            </a:r>
            <a:endParaRPr lang="hu-HU" sz="2000" dirty="0"/>
          </a:p>
          <a:p>
            <a:pPr lvl="1"/>
            <a:r>
              <a:rPr lang="hu-HU" sz="2000" dirty="0" err="1"/>
              <a:t>Juridical</a:t>
            </a:r>
            <a:r>
              <a:rPr lang="hu-HU" sz="2000" dirty="0"/>
              <a:t> </a:t>
            </a:r>
            <a:r>
              <a:rPr lang="hu-HU" sz="2000" dirty="0" err="1"/>
              <a:t>supervision</a:t>
            </a:r>
            <a:endParaRPr lang="hu-HU" sz="2000" dirty="0"/>
          </a:p>
          <a:p>
            <a:pPr lvl="1"/>
            <a:r>
              <a:rPr lang="hu-HU" sz="2000" dirty="0" err="1"/>
              <a:t>Cooperation</a:t>
            </a:r>
            <a:r>
              <a:rPr lang="hu-HU" sz="2000" dirty="0"/>
              <a:t> </a:t>
            </a:r>
            <a:r>
              <a:rPr lang="hu-HU" sz="2000" dirty="0" err="1"/>
              <a:t>with</a:t>
            </a:r>
            <a:r>
              <a:rPr lang="hu-HU" sz="2000" dirty="0"/>
              <a:t> </a:t>
            </a:r>
            <a:r>
              <a:rPr lang="hu-HU" sz="2000" dirty="0" err="1"/>
              <a:t>the</a:t>
            </a:r>
            <a:r>
              <a:rPr lang="hu-HU" sz="2000" dirty="0"/>
              <a:t> MS, </a:t>
            </a:r>
            <a:r>
              <a:rPr lang="hu-HU" sz="2000" dirty="0" err="1"/>
              <a:t>authorities</a:t>
            </a:r>
            <a:r>
              <a:rPr lang="hu-HU" sz="2000" dirty="0"/>
              <a:t> – Art 4 (3) TEU on </a:t>
            </a:r>
            <a:r>
              <a:rPr lang="hu-HU" sz="2000" dirty="0" err="1"/>
              <a:t>loyal</a:t>
            </a:r>
            <a:r>
              <a:rPr lang="hu-HU" sz="2000" dirty="0"/>
              <a:t> </a:t>
            </a:r>
            <a:r>
              <a:rPr lang="hu-HU" sz="2000" dirty="0" err="1"/>
              <a:t>cooperation</a:t>
            </a:r>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15</a:t>
            </a:fld>
            <a:endParaRPr lang="hu-HU"/>
          </a:p>
        </p:txBody>
      </p:sp>
    </p:spTree>
    <p:extLst>
      <p:ext uri="{BB962C8B-B14F-4D97-AF65-F5344CB8AC3E}">
        <p14:creationId xmlns:p14="http://schemas.microsoft.com/office/powerpoint/2010/main" val="2628655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Ex </a:t>
            </a:r>
            <a:r>
              <a:rPr lang="hu-HU" dirty="0" err="1"/>
              <a:t>officio</a:t>
            </a:r>
            <a:r>
              <a:rPr lang="hu-HU" dirty="0"/>
              <a:t> </a:t>
            </a:r>
            <a:r>
              <a:rPr lang="hu-HU" dirty="0" err="1"/>
              <a:t>review</a:t>
            </a:r>
            <a:endParaRPr lang="en-GB" dirty="0"/>
          </a:p>
        </p:txBody>
      </p:sp>
      <p:sp>
        <p:nvSpPr>
          <p:cNvPr id="3" name="Tartalom helye 2"/>
          <p:cNvSpPr>
            <a:spLocks noGrp="1"/>
          </p:cNvSpPr>
          <p:nvPr>
            <p:ph idx="1"/>
          </p:nvPr>
        </p:nvSpPr>
        <p:spPr>
          <a:xfrm>
            <a:off x="408562" y="1537398"/>
            <a:ext cx="8560340" cy="5109981"/>
          </a:xfrm>
        </p:spPr>
        <p:txBody>
          <a:bodyPr>
            <a:normAutofit fontScale="92500" lnSpcReduction="10000"/>
          </a:bodyPr>
          <a:lstStyle/>
          <a:p>
            <a:r>
              <a:rPr lang="hu-HU" sz="2400" dirty="0" err="1"/>
              <a:t>Inspections</a:t>
            </a:r>
            <a:r>
              <a:rPr lang="hu-HU" sz="2400" dirty="0"/>
              <a:t> </a:t>
            </a:r>
            <a:r>
              <a:rPr lang="hu-HU" sz="2400" u="sng" dirty="0" err="1"/>
              <a:t>outside</a:t>
            </a:r>
            <a:r>
              <a:rPr lang="hu-HU" sz="2400" u="sng" dirty="0"/>
              <a:t> of </a:t>
            </a:r>
            <a:r>
              <a:rPr lang="hu-HU" sz="2400" u="sng" dirty="0" err="1"/>
              <a:t>the</a:t>
            </a:r>
            <a:r>
              <a:rPr lang="hu-HU" sz="2400" u="sng" dirty="0"/>
              <a:t> EU</a:t>
            </a:r>
          </a:p>
          <a:p>
            <a:pPr lvl="1"/>
            <a:r>
              <a:rPr lang="hu-HU" sz="2000" dirty="0" err="1"/>
              <a:t>Informing</a:t>
            </a:r>
            <a:r>
              <a:rPr lang="hu-HU" sz="2000" dirty="0"/>
              <a:t> </a:t>
            </a:r>
            <a:r>
              <a:rPr lang="hu-HU" sz="2000" dirty="0" err="1"/>
              <a:t>the</a:t>
            </a:r>
            <a:r>
              <a:rPr lang="hu-HU" sz="2000" dirty="0"/>
              <a:t> </a:t>
            </a:r>
            <a:r>
              <a:rPr lang="hu-HU" sz="2000" dirty="0" err="1"/>
              <a:t>third</a:t>
            </a:r>
            <a:r>
              <a:rPr lang="hu-HU" sz="2000" dirty="0"/>
              <a:t> country and no </a:t>
            </a:r>
            <a:r>
              <a:rPr lang="hu-HU" sz="2000" dirty="0" err="1"/>
              <a:t>objection</a:t>
            </a:r>
            <a:endParaRPr lang="hu-HU" sz="2000" dirty="0"/>
          </a:p>
          <a:p>
            <a:pPr lvl="1"/>
            <a:endParaRPr lang="hu-HU" sz="2000" dirty="0"/>
          </a:p>
          <a:p>
            <a:pPr marL="400050"/>
            <a:r>
              <a:rPr lang="hu-HU" sz="2400" dirty="0"/>
              <a:t>Non-</a:t>
            </a:r>
            <a:r>
              <a:rPr lang="hu-HU" sz="2400" dirty="0" err="1"/>
              <a:t>cooperation</a:t>
            </a:r>
            <a:endParaRPr lang="hu-HU" sz="2400" dirty="0"/>
          </a:p>
          <a:p>
            <a:pPr marL="800100" lvl="1"/>
            <a:r>
              <a:rPr lang="hu-HU" sz="2000" dirty="0" err="1"/>
              <a:t>Refusal</a:t>
            </a:r>
            <a:r>
              <a:rPr lang="hu-HU" sz="2000" dirty="0"/>
              <a:t> </a:t>
            </a:r>
            <a:r>
              <a:rPr lang="hu-HU" sz="2000" dirty="0" err="1"/>
              <a:t>to</a:t>
            </a:r>
            <a:r>
              <a:rPr lang="hu-HU" sz="2000" dirty="0"/>
              <a:t> </a:t>
            </a:r>
            <a:r>
              <a:rPr lang="hu-HU" sz="2000" dirty="0" err="1"/>
              <a:t>give</a:t>
            </a:r>
            <a:r>
              <a:rPr lang="hu-HU" sz="2000" dirty="0"/>
              <a:t> </a:t>
            </a:r>
            <a:r>
              <a:rPr lang="hu-HU" sz="2000" dirty="0" err="1"/>
              <a:t>information</a:t>
            </a:r>
            <a:r>
              <a:rPr lang="hu-HU" sz="2000" dirty="0"/>
              <a:t>, </a:t>
            </a:r>
            <a:r>
              <a:rPr lang="hu-HU" sz="2000" dirty="0" err="1"/>
              <a:t>misleading</a:t>
            </a:r>
            <a:r>
              <a:rPr lang="hu-HU" sz="2000" dirty="0"/>
              <a:t>, </a:t>
            </a:r>
            <a:r>
              <a:rPr lang="hu-HU" sz="2000" dirty="0" err="1"/>
              <a:t>false</a:t>
            </a:r>
            <a:r>
              <a:rPr lang="hu-HU" sz="2000" dirty="0"/>
              <a:t> </a:t>
            </a:r>
            <a:r>
              <a:rPr lang="hu-HU" sz="2000" dirty="0" err="1"/>
              <a:t>information</a:t>
            </a:r>
            <a:r>
              <a:rPr lang="hu-HU" sz="2000" dirty="0"/>
              <a:t>, </a:t>
            </a:r>
            <a:r>
              <a:rPr lang="hu-HU" sz="2000" dirty="0" err="1"/>
              <a:t>incomplete</a:t>
            </a:r>
            <a:r>
              <a:rPr lang="hu-HU" sz="2000" dirty="0"/>
              <a:t> </a:t>
            </a:r>
            <a:r>
              <a:rPr lang="hu-HU" sz="2000" dirty="0" err="1"/>
              <a:t>information</a:t>
            </a:r>
            <a:r>
              <a:rPr lang="hu-HU" sz="2000" dirty="0"/>
              <a:t>, </a:t>
            </a:r>
            <a:r>
              <a:rPr lang="hu-HU" sz="2000" dirty="0" err="1"/>
              <a:t>impeding</a:t>
            </a:r>
            <a:r>
              <a:rPr lang="hu-HU" sz="2000" dirty="0"/>
              <a:t> </a:t>
            </a:r>
            <a:r>
              <a:rPr lang="hu-HU" sz="2000" dirty="0" err="1"/>
              <a:t>the</a:t>
            </a:r>
            <a:r>
              <a:rPr lang="hu-HU" sz="2000" dirty="0"/>
              <a:t> COM </a:t>
            </a:r>
            <a:r>
              <a:rPr lang="hu-HU" sz="2000" dirty="0" err="1"/>
              <a:t>action</a:t>
            </a:r>
            <a:endParaRPr lang="hu-HU" sz="2000" dirty="0"/>
          </a:p>
          <a:p>
            <a:pPr marL="800100" lvl="1"/>
            <a:r>
              <a:rPr lang="hu-HU" sz="2000" dirty="0" err="1"/>
              <a:t>Presumtion</a:t>
            </a:r>
            <a:r>
              <a:rPr lang="hu-HU" sz="2000" dirty="0"/>
              <a:t> of benefit </a:t>
            </a:r>
            <a:r>
              <a:rPr lang="hu-HU" sz="2000" dirty="0" err="1"/>
              <a:t>if</a:t>
            </a:r>
            <a:r>
              <a:rPr lang="hu-HU" sz="2000" dirty="0"/>
              <a:t> </a:t>
            </a:r>
            <a:r>
              <a:rPr lang="hu-HU" sz="2000" dirty="0" err="1"/>
              <a:t>the</a:t>
            </a:r>
            <a:r>
              <a:rPr lang="hu-HU" sz="2000" dirty="0"/>
              <a:t> SOE </a:t>
            </a:r>
            <a:r>
              <a:rPr lang="hu-HU" sz="2000" dirty="0" err="1"/>
              <a:t>does</a:t>
            </a:r>
            <a:r>
              <a:rPr lang="hu-HU" sz="2000" dirty="0"/>
              <a:t> </a:t>
            </a:r>
            <a:r>
              <a:rPr lang="hu-HU" sz="2000" dirty="0" err="1"/>
              <a:t>not</a:t>
            </a:r>
            <a:r>
              <a:rPr lang="hu-HU" sz="2000" dirty="0"/>
              <a:t> </a:t>
            </a:r>
            <a:r>
              <a:rPr lang="hu-HU" sz="2000" dirty="0" err="1"/>
              <a:t>cooperate</a:t>
            </a:r>
            <a:endParaRPr lang="hu-HU" sz="2000" dirty="0"/>
          </a:p>
          <a:p>
            <a:pPr marL="800100" lvl="1"/>
            <a:r>
              <a:rPr lang="hu-HU" sz="2000" dirty="0" err="1"/>
              <a:t>Facts</a:t>
            </a:r>
            <a:r>
              <a:rPr lang="hu-HU" sz="2000" dirty="0"/>
              <a:t> </a:t>
            </a:r>
            <a:r>
              <a:rPr lang="hu-HU" sz="2000" dirty="0" err="1"/>
              <a:t>available</a:t>
            </a:r>
            <a:r>
              <a:rPr lang="hu-HU" sz="2000" dirty="0"/>
              <a:t> </a:t>
            </a:r>
            <a:r>
              <a:rPr lang="hu-HU" sz="2000" dirty="0" err="1"/>
              <a:t>to</a:t>
            </a:r>
            <a:r>
              <a:rPr lang="hu-HU" sz="2000" dirty="0"/>
              <a:t> be </a:t>
            </a:r>
            <a:r>
              <a:rPr lang="hu-HU" sz="2000" dirty="0" err="1"/>
              <a:t>used</a:t>
            </a:r>
            <a:endParaRPr lang="hu-HU" sz="2000" dirty="0"/>
          </a:p>
          <a:p>
            <a:pPr marL="400050"/>
            <a:r>
              <a:rPr lang="hu-HU" sz="2400" dirty="0" err="1"/>
              <a:t>Fines</a:t>
            </a:r>
            <a:r>
              <a:rPr lang="hu-HU" sz="2400" dirty="0"/>
              <a:t> and </a:t>
            </a:r>
            <a:r>
              <a:rPr lang="hu-HU" sz="2400" dirty="0" err="1"/>
              <a:t>periodic</a:t>
            </a:r>
            <a:r>
              <a:rPr lang="hu-HU" sz="2400" dirty="0"/>
              <a:t> </a:t>
            </a:r>
            <a:r>
              <a:rPr lang="hu-HU" sz="2400" dirty="0" err="1"/>
              <a:t>penality</a:t>
            </a:r>
            <a:r>
              <a:rPr lang="hu-HU" sz="2400" dirty="0"/>
              <a:t> </a:t>
            </a:r>
            <a:r>
              <a:rPr lang="hu-HU" sz="2400" dirty="0" err="1"/>
              <a:t>payments</a:t>
            </a:r>
            <a:endParaRPr lang="hu-HU" sz="2400" dirty="0"/>
          </a:p>
          <a:p>
            <a:pPr marL="800100" lvl="1"/>
            <a:r>
              <a:rPr lang="hu-HU" sz="2000" dirty="0"/>
              <a:t>1% </a:t>
            </a:r>
            <a:r>
              <a:rPr lang="hu-HU" sz="2000" dirty="0" err="1"/>
              <a:t>preceeding</a:t>
            </a:r>
            <a:r>
              <a:rPr lang="hu-HU" sz="2000" dirty="0"/>
              <a:t> </a:t>
            </a:r>
            <a:r>
              <a:rPr lang="hu-HU" sz="2000" dirty="0" err="1"/>
              <a:t>year’s</a:t>
            </a:r>
            <a:r>
              <a:rPr lang="hu-HU" sz="2000" dirty="0"/>
              <a:t> </a:t>
            </a:r>
            <a:r>
              <a:rPr lang="hu-HU" sz="2000" dirty="0" err="1"/>
              <a:t>turnover</a:t>
            </a:r>
            <a:r>
              <a:rPr lang="hu-HU" sz="2000" dirty="0"/>
              <a:t> </a:t>
            </a:r>
            <a:r>
              <a:rPr lang="hu-HU" sz="2000" dirty="0" err="1"/>
              <a:t>fine</a:t>
            </a:r>
            <a:endParaRPr lang="hu-HU" sz="2000" dirty="0"/>
          </a:p>
          <a:p>
            <a:pPr marL="800100" lvl="1"/>
            <a:r>
              <a:rPr lang="hu-HU" sz="2000" dirty="0"/>
              <a:t>5% </a:t>
            </a:r>
            <a:r>
              <a:rPr lang="hu-HU" sz="2000" dirty="0" err="1"/>
              <a:t>periodic</a:t>
            </a:r>
            <a:r>
              <a:rPr lang="hu-HU" sz="2000" dirty="0"/>
              <a:t> </a:t>
            </a:r>
            <a:r>
              <a:rPr lang="hu-HU" sz="2000" dirty="0" err="1"/>
              <a:t>penalty</a:t>
            </a:r>
            <a:r>
              <a:rPr lang="hu-HU" sz="2000" dirty="0"/>
              <a:t>, </a:t>
            </a:r>
            <a:r>
              <a:rPr lang="hu-HU" sz="2000" dirty="0" err="1"/>
              <a:t>daily</a:t>
            </a:r>
            <a:r>
              <a:rPr lang="hu-HU" sz="2000" dirty="0"/>
              <a:t> </a:t>
            </a:r>
            <a:r>
              <a:rPr lang="hu-HU" sz="2000" dirty="0" err="1"/>
              <a:t>aggregate</a:t>
            </a:r>
            <a:r>
              <a:rPr lang="hu-HU" sz="2000" dirty="0"/>
              <a:t> </a:t>
            </a:r>
            <a:r>
              <a:rPr lang="hu-HU" sz="2000" dirty="0" err="1"/>
              <a:t>turnover</a:t>
            </a:r>
            <a:r>
              <a:rPr lang="hu-HU" sz="2000" dirty="0"/>
              <a:t>, </a:t>
            </a:r>
            <a:r>
              <a:rPr lang="hu-HU" sz="2000" dirty="0" err="1"/>
              <a:t>until</a:t>
            </a:r>
            <a:r>
              <a:rPr lang="hu-HU" sz="2000" dirty="0"/>
              <a:t> </a:t>
            </a:r>
            <a:r>
              <a:rPr lang="hu-HU" sz="2000" dirty="0" err="1"/>
              <a:t>submitting</a:t>
            </a:r>
            <a:r>
              <a:rPr lang="hu-HU" sz="2000" dirty="0"/>
              <a:t> </a:t>
            </a:r>
            <a:r>
              <a:rPr lang="hu-HU" sz="2000" dirty="0" err="1"/>
              <a:t>complete</a:t>
            </a:r>
            <a:r>
              <a:rPr lang="hu-HU" sz="2000" dirty="0"/>
              <a:t> &amp; </a:t>
            </a:r>
            <a:r>
              <a:rPr lang="hu-HU" sz="2000" dirty="0" err="1"/>
              <a:t>correct</a:t>
            </a:r>
            <a:r>
              <a:rPr lang="hu-HU" sz="2000" dirty="0"/>
              <a:t> </a:t>
            </a:r>
            <a:r>
              <a:rPr lang="hu-HU" sz="2000" dirty="0" err="1"/>
              <a:t>answer</a:t>
            </a:r>
            <a:endParaRPr lang="hu-HU" sz="2000" dirty="0"/>
          </a:p>
          <a:p>
            <a:pPr marL="800100" lvl="1"/>
            <a:r>
              <a:rPr lang="hu-HU" sz="2000" dirty="0" err="1"/>
              <a:t>Infringement</a:t>
            </a:r>
            <a:r>
              <a:rPr lang="hu-HU" sz="2000" dirty="0"/>
              <a:t> of </a:t>
            </a:r>
            <a:r>
              <a:rPr lang="hu-HU" sz="2000" dirty="0" err="1"/>
              <a:t>committments</a:t>
            </a:r>
            <a:r>
              <a:rPr lang="hu-HU" sz="2000" dirty="0"/>
              <a:t>, </a:t>
            </a:r>
            <a:r>
              <a:rPr lang="hu-HU" sz="2000" dirty="0" err="1"/>
              <a:t>interim</a:t>
            </a:r>
            <a:r>
              <a:rPr lang="hu-HU" sz="2000" dirty="0"/>
              <a:t> </a:t>
            </a:r>
            <a:r>
              <a:rPr lang="hu-HU" sz="2000" dirty="0" err="1"/>
              <a:t>measures</a:t>
            </a:r>
            <a:r>
              <a:rPr lang="hu-HU" sz="2000" dirty="0"/>
              <a:t>, </a:t>
            </a:r>
            <a:r>
              <a:rPr lang="hu-HU" sz="2000" dirty="0" err="1"/>
              <a:t>redressive</a:t>
            </a:r>
            <a:r>
              <a:rPr lang="hu-HU" sz="2000" dirty="0"/>
              <a:t> </a:t>
            </a:r>
            <a:r>
              <a:rPr lang="hu-HU" sz="2000" dirty="0" err="1"/>
              <a:t>measures</a:t>
            </a:r>
            <a:r>
              <a:rPr lang="hu-HU" sz="2000" dirty="0"/>
              <a:t>: 10% &amp; 5%</a:t>
            </a:r>
          </a:p>
          <a:p>
            <a:pPr marL="800100" lvl="1"/>
            <a:r>
              <a:rPr lang="hu-HU" sz="2000" dirty="0" err="1"/>
              <a:t>Assesment</a:t>
            </a:r>
            <a:r>
              <a:rPr lang="hu-HU" sz="2000" dirty="0"/>
              <a:t> of </a:t>
            </a:r>
            <a:r>
              <a:rPr lang="hu-HU" sz="2000" dirty="0" err="1"/>
              <a:t>the</a:t>
            </a:r>
            <a:r>
              <a:rPr lang="hu-HU" sz="2000" dirty="0"/>
              <a:t> </a:t>
            </a:r>
            <a:r>
              <a:rPr lang="hu-HU" sz="2000" dirty="0" err="1"/>
              <a:t>gravity</a:t>
            </a:r>
            <a:r>
              <a:rPr lang="hu-HU" sz="2000" dirty="0"/>
              <a:t>, </a:t>
            </a:r>
            <a:r>
              <a:rPr lang="hu-HU" sz="2000" dirty="0" err="1"/>
              <a:t>duration</a:t>
            </a:r>
            <a:r>
              <a:rPr lang="hu-HU" sz="2000" dirty="0"/>
              <a:t>, </a:t>
            </a:r>
            <a:r>
              <a:rPr lang="hu-HU" sz="2000" dirty="0" err="1"/>
              <a:t>proportionality</a:t>
            </a:r>
            <a:endParaRPr lang="hu-HU" sz="2000" dirty="0"/>
          </a:p>
          <a:p>
            <a:pPr marL="800100" lvl="1"/>
            <a:r>
              <a:rPr lang="hu-HU" sz="2000" dirty="0" err="1"/>
              <a:t>Possibility</a:t>
            </a:r>
            <a:r>
              <a:rPr lang="hu-HU" sz="2000" dirty="0"/>
              <a:t> of </a:t>
            </a:r>
            <a:r>
              <a:rPr lang="hu-HU" sz="2000" dirty="0" err="1"/>
              <a:t>reduction</a:t>
            </a:r>
            <a:r>
              <a:rPr lang="hu-HU" sz="2000" dirty="0"/>
              <a:t> of </a:t>
            </a:r>
            <a:r>
              <a:rPr lang="hu-HU" sz="2000" dirty="0" err="1"/>
              <a:t>periodic</a:t>
            </a:r>
            <a:r>
              <a:rPr lang="hu-HU" sz="2000" dirty="0"/>
              <a:t> </a:t>
            </a:r>
            <a:r>
              <a:rPr lang="hu-HU" sz="2000" dirty="0" err="1"/>
              <a:t>penalty</a:t>
            </a:r>
            <a:r>
              <a:rPr lang="hu-HU" sz="2000" dirty="0"/>
              <a:t> </a:t>
            </a:r>
            <a:r>
              <a:rPr lang="hu-HU" sz="2000" dirty="0" err="1"/>
              <a:t>payments</a:t>
            </a:r>
            <a:r>
              <a:rPr lang="hu-HU" sz="2000" dirty="0"/>
              <a:t>, in </a:t>
            </a:r>
            <a:r>
              <a:rPr lang="hu-HU" sz="2000" dirty="0" err="1"/>
              <a:t>case</a:t>
            </a:r>
            <a:r>
              <a:rPr lang="hu-HU" sz="2000" dirty="0"/>
              <a:t> of </a:t>
            </a:r>
            <a:r>
              <a:rPr lang="hu-HU" sz="2000" dirty="0" err="1"/>
              <a:t>cooperation</a:t>
            </a:r>
            <a:endParaRPr lang="hu-HU" sz="20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16</a:t>
            </a:fld>
            <a:endParaRPr lang="hu-HU"/>
          </a:p>
        </p:txBody>
      </p:sp>
    </p:spTree>
    <p:extLst>
      <p:ext uri="{BB962C8B-B14F-4D97-AF65-F5344CB8AC3E}">
        <p14:creationId xmlns:p14="http://schemas.microsoft.com/office/powerpoint/2010/main" val="1292253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9"/>
            <a:ext cx="8560340" cy="4935320"/>
          </a:xfrm>
        </p:spPr>
        <p:txBody>
          <a:bodyPr>
            <a:normAutofit lnSpcReduction="10000"/>
          </a:bodyPr>
          <a:lstStyle/>
          <a:p>
            <a:r>
              <a:rPr lang="hu-HU" sz="2400" dirty="0" err="1"/>
              <a:t>Foreign</a:t>
            </a:r>
            <a:r>
              <a:rPr lang="hu-HU" sz="2400" dirty="0"/>
              <a:t> </a:t>
            </a:r>
            <a:r>
              <a:rPr lang="hu-HU" sz="2400" dirty="0" err="1"/>
              <a:t>subsidy</a:t>
            </a:r>
            <a:r>
              <a:rPr lang="hu-HU" sz="2400" dirty="0"/>
              <a:t> </a:t>
            </a:r>
            <a:r>
              <a:rPr lang="hu-HU" sz="2400" dirty="0" err="1"/>
              <a:t>can</a:t>
            </a:r>
            <a:r>
              <a:rPr lang="hu-HU" sz="2400" dirty="0"/>
              <a:t> </a:t>
            </a:r>
            <a:r>
              <a:rPr lang="hu-HU" sz="2400" dirty="0" err="1"/>
              <a:t>enable</a:t>
            </a:r>
            <a:r>
              <a:rPr lang="hu-HU" sz="2400" dirty="0"/>
              <a:t> </a:t>
            </a:r>
            <a:r>
              <a:rPr lang="hu-HU" sz="2400" dirty="0" err="1"/>
              <a:t>unduly</a:t>
            </a:r>
            <a:r>
              <a:rPr lang="hu-HU" sz="2400" dirty="0"/>
              <a:t> </a:t>
            </a:r>
            <a:r>
              <a:rPr lang="hu-HU" sz="2400" dirty="0" err="1"/>
              <a:t>advantageous</a:t>
            </a:r>
            <a:r>
              <a:rPr lang="hu-HU" sz="2400" dirty="0"/>
              <a:t> tender</a:t>
            </a:r>
          </a:p>
          <a:p>
            <a:r>
              <a:rPr lang="hu-HU" sz="2400" dirty="0" err="1"/>
              <a:t>Procedure-specific</a:t>
            </a:r>
            <a:r>
              <a:rPr lang="hu-HU" sz="2400" dirty="0"/>
              <a:t> </a:t>
            </a:r>
            <a:r>
              <a:rPr lang="hu-HU" sz="2400" dirty="0" err="1"/>
              <a:t>assessment</a:t>
            </a:r>
            <a:endParaRPr lang="hu-HU" sz="2400" dirty="0"/>
          </a:p>
          <a:p>
            <a:r>
              <a:rPr lang="hu-HU" sz="2400" dirty="0" err="1"/>
              <a:t>Three</a:t>
            </a:r>
            <a:r>
              <a:rPr lang="hu-HU" sz="2400" dirty="0"/>
              <a:t> </a:t>
            </a:r>
            <a:r>
              <a:rPr lang="hu-HU" sz="2400" dirty="0" err="1"/>
              <a:t>years</a:t>
            </a:r>
            <a:r>
              <a:rPr lang="hu-HU" sz="2400" dirty="0"/>
              <a:t> </a:t>
            </a:r>
            <a:r>
              <a:rPr lang="hu-HU" sz="2400" dirty="0" err="1"/>
              <a:t>backwards</a:t>
            </a:r>
            <a:r>
              <a:rPr lang="hu-HU" sz="2400" dirty="0"/>
              <a:t> </a:t>
            </a:r>
            <a:r>
              <a:rPr lang="hu-HU" sz="2400" dirty="0" err="1"/>
              <a:t>looking</a:t>
            </a:r>
            <a:endParaRPr lang="hu-HU" sz="2400" dirty="0"/>
          </a:p>
          <a:p>
            <a:r>
              <a:rPr lang="hu-HU" sz="2400" dirty="0" err="1"/>
              <a:t>Scope</a:t>
            </a:r>
            <a:r>
              <a:rPr lang="hu-HU" sz="2400" dirty="0"/>
              <a:t>:</a:t>
            </a:r>
          </a:p>
          <a:p>
            <a:pPr lvl="1"/>
            <a:r>
              <a:rPr lang="hu-HU" sz="2000" u="sng" dirty="0"/>
              <a:t>EUR 250 </a:t>
            </a:r>
            <a:r>
              <a:rPr lang="hu-HU" sz="2000" u="sng" dirty="0" err="1"/>
              <a:t>million</a:t>
            </a:r>
            <a:r>
              <a:rPr lang="hu-HU" sz="2000" u="sng" dirty="0"/>
              <a:t> </a:t>
            </a:r>
            <a:r>
              <a:rPr lang="hu-HU" sz="2000" dirty="0" err="1"/>
              <a:t>estimated</a:t>
            </a:r>
            <a:r>
              <a:rPr lang="hu-HU" sz="2000" dirty="0"/>
              <a:t> </a:t>
            </a:r>
            <a:r>
              <a:rPr lang="hu-HU" sz="2000" dirty="0" err="1"/>
              <a:t>value</a:t>
            </a:r>
            <a:r>
              <a:rPr lang="hu-HU" sz="2000" dirty="0"/>
              <a:t> net of VAT, </a:t>
            </a:r>
            <a:r>
              <a:rPr lang="hu-HU" sz="2000" dirty="0" err="1"/>
              <a:t>framework</a:t>
            </a:r>
            <a:r>
              <a:rPr lang="hu-HU" sz="2000" dirty="0"/>
              <a:t> </a:t>
            </a:r>
            <a:r>
              <a:rPr lang="hu-HU" sz="2000" dirty="0" err="1"/>
              <a:t>agreements</a:t>
            </a:r>
            <a:r>
              <a:rPr lang="hu-HU" sz="2000" dirty="0"/>
              <a:t> and </a:t>
            </a:r>
            <a:r>
              <a:rPr lang="hu-HU" sz="2000" dirty="0" err="1"/>
              <a:t>dynamic</a:t>
            </a:r>
            <a:r>
              <a:rPr lang="hu-HU" sz="2000" dirty="0"/>
              <a:t> </a:t>
            </a:r>
            <a:r>
              <a:rPr lang="hu-HU" sz="2000" dirty="0" err="1"/>
              <a:t>purchasing</a:t>
            </a:r>
            <a:r>
              <a:rPr lang="hu-HU" sz="2000" dirty="0"/>
              <a:t> </a:t>
            </a:r>
            <a:r>
              <a:rPr lang="hu-HU" sz="2000" dirty="0" err="1"/>
              <a:t>systems</a:t>
            </a:r>
            <a:r>
              <a:rPr lang="hu-HU" sz="2000" dirty="0"/>
              <a:t> </a:t>
            </a:r>
            <a:r>
              <a:rPr lang="hu-HU" sz="2000" dirty="0" err="1"/>
              <a:t>also</a:t>
            </a:r>
            <a:r>
              <a:rPr lang="hu-HU" sz="2000" dirty="0"/>
              <a:t> </a:t>
            </a:r>
            <a:r>
              <a:rPr lang="hu-HU" sz="2000" dirty="0" err="1"/>
              <a:t>covered</a:t>
            </a:r>
            <a:r>
              <a:rPr lang="hu-HU" sz="2000" dirty="0"/>
              <a:t>, </a:t>
            </a:r>
            <a:r>
              <a:rPr lang="hu-HU" sz="2000" u="sng" dirty="0"/>
              <a:t>and</a:t>
            </a:r>
          </a:p>
          <a:p>
            <a:pPr lvl="1"/>
            <a:r>
              <a:rPr lang="hu-HU" sz="2000" dirty="0"/>
              <a:t>The </a:t>
            </a:r>
            <a:r>
              <a:rPr lang="hu-HU" sz="2000" dirty="0" err="1"/>
              <a:t>bidder</a:t>
            </a:r>
            <a:r>
              <a:rPr lang="hu-HU" sz="2000" dirty="0"/>
              <a:t> and </a:t>
            </a:r>
            <a:r>
              <a:rPr lang="hu-HU" sz="2000" dirty="0" err="1"/>
              <a:t>its</a:t>
            </a:r>
            <a:r>
              <a:rPr lang="hu-HU" sz="2000" dirty="0"/>
              <a:t> </a:t>
            </a:r>
            <a:r>
              <a:rPr lang="hu-HU" sz="2000" dirty="0" err="1"/>
              <a:t>subsidiary</a:t>
            </a:r>
            <a:r>
              <a:rPr lang="hu-HU" sz="2000" dirty="0"/>
              <a:t>, main </a:t>
            </a:r>
            <a:r>
              <a:rPr lang="hu-HU" sz="2000" dirty="0" err="1"/>
              <a:t>subcontractors</a:t>
            </a:r>
            <a:r>
              <a:rPr lang="hu-HU" sz="2000" dirty="0"/>
              <a:t> and </a:t>
            </a:r>
            <a:r>
              <a:rPr lang="hu-HU" sz="2000" dirty="0" err="1"/>
              <a:t>suppliers</a:t>
            </a:r>
            <a:r>
              <a:rPr lang="hu-HU" sz="2000" dirty="0"/>
              <a:t> </a:t>
            </a:r>
            <a:r>
              <a:rPr lang="hu-HU" sz="2000" dirty="0" err="1"/>
              <a:t>received</a:t>
            </a:r>
            <a:r>
              <a:rPr lang="hu-HU" sz="2000" dirty="0"/>
              <a:t> </a:t>
            </a:r>
            <a:r>
              <a:rPr lang="hu-HU" sz="2000" dirty="0">
                <a:latin typeface="Calibri" panose="020F0502020204030204" pitchFamily="34" charset="0"/>
                <a:cs typeface="Calibri" panose="020F0502020204030204" pitchFamily="34" charset="0"/>
              </a:rPr>
              <a:t>≥ </a:t>
            </a:r>
            <a:r>
              <a:rPr lang="hu-HU" sz="2000" u="sng" dirty="0">
                <a:latin typeface="Calibri" panose="020F0502020204030204" pitchFamily="34" charset="0"/>
                <a:cs typeface="Calibri" panose="020F0502020204030204" pitchFamily="34" charset="0"/>
              </a:rPr>
              <a:t>EUR 4 </a:t>
            </a:r>
            <a:r>
              <a:rPr lang="hu-HU" sz="2000" u="sng" dirty="0" err="1">
                <a:latin typeface="Calibri" panose="020F0502020204030204" pitchFamily="34" charset="0"/>
                <a:cs typeface="Calibri" panose="020F0502020204030204" pitchFamily="34" charset="0"/>
              </a:rPr>
              <a:t>million</a:t>
            </a:r>
            <a:r>
              <a:rPr lang="hu-HU" sz="2000" u="sng" dirty="0">
                <a:latin typeface="Calibri" panose="020F0502020204030204" pitchFamily="34" charset="0"/>
                <a:cs typeface="Calibri" panose="020F0502020204030204" pitchFamily="34" charset="0"/>
              </a:rPr>
              <a:t> per </a:t>
            </a:r>
            <a:r>
              <a:rPr lang="hu-HU" sz="2000" u="sng" dirty="0" err="1">
                <a:latin typeface="Calibri" panose="020F0502020204030204" pitchFamily="34" charset="0"/>
                <a:cs typeface="Calibri" panose="020F0502020204030204" pitchFamily="34" charset="0"/>
              </a:rPr>
              <a:t>third</a:t>
            </a:r>
            <a:r>
              <a:rPr lang="hu-HU" sz="2000" u="sng" dirty="0">
                <a:latin typeface="Calibri" panose="020F0502020204030204" pitchFamily="34" charset="0"/>
                <a:cs typeface="Calibri" panose="020F0502020204030204" pitchFamily="34" charset="0"/>
              </a:rPr>
              <a:t> country </a:t>
            </a:r>
            <a:r>
              <a:rPr lang="hu-HU" sz="2000" dirty="0">
                <a:latin typeface="Calibri" panose="020F0502020204030204" pitchFamily="34" charset="0"/>
                <a:cs typeface="Calibri" panose="020F0502020204030204" pitchFamily="34" charset="0"/>
              </a:rPr>
              <a:t>in </a:t>
            </a:r>
            <a:r>
              <a:rPr lang="hu-HU" sz="2000" dirty="0" err="1">
                <a:latin typeface="Calibri" panose="020F0502020204030204" pitchFamily="34" charset="0"/>
                <a:cs typeface="Calibri" panose="020F0502020204030204" pitchFamily="34" charset="0"/>
              </a:rPr>
              <a:t>the</a:t>
            </a:r>
            <a:r>
              <a:rPr lang="hu-HU" sz="2000" dirty="0">
                <a:latin typeface="Calibri" panose="020F0502020204030204" pitchFamily="34" charset="0"/>
                <a:cs typeface="Calibri" panose="020F0502020204030204" pitchFamily="34" charset="0"/>
              </a:rPr>
              <a:t> last </a:t>
            </a:r>
            <a:r>
              <a:rPr lang="hu-HU" sz="2000" dirty="0" err="1">
                <a:latin typeface="Calibri" panose="020F0502020204030204" pitchFamily="34" charset="0"/>
                <a:cs typeface="Calibri" panose="020F0502020204030204" pitchFamily="34" charset="0"/>
              </a:rPr>
              <a:t>three</a:t>
            </a:r>
            <a:r>
              <a:rPr lang="hu-HU" sz="2000" dirty="0">
                <a:latin typeface="Calibri" panose="020F0502020204030204" pitchFamily="34" charset="0"/>
                <a:cs typeface="Calibri" panose="020F0502020204030204" pitchFamily="34" charset="0"/>
              </a:rPr>
              <a:t> </a:t>
            </a:r>
            <a:r>
              <a:rPr lang="hu-HU" sz="2000" dirty="0" err="1">
                <a:latin typeface="Calibri" panose="020F0502020204030204" pitchFamily="34" charset="0"/>
                <a:cs typeface="Calibri" panose="020F0502020204030204" pitchFamily="34" charset="0"/>
              </a:rPr>
              <a:t>years</a:t>
            </a:r>
            <a:endParaRPr lang="hu-HU" sz="2000" dirty="0"/>
          </a:p>
          <a:p>
            <a:pPr lvl="1"/>
            <a:r>
              <a:rPr lang="hu-HU" sz="2000" dirty="0"/>
              <a:t>EUR 125 </a:t>
            </a:r>
            <a:r>
              <a:rPr lang="hu-HU" sz="2000" dirty="0" err="1"/>
              <a:t>million</a:t>
            </a:r>
            <a:r>
              <a:rPr lang="hu-HU" sz="2000" dirty="0"/>
              <a:t> in </a:t>
            </a:r>
            <a:r>
              <a:rPr lang="hu-HU" sz="2000" dirty="0" err="1"/>
              <a:t>case</a:t>
            </a:r>
            <a:r>
              <a:rPr lang="hu-HU" sz="2000" dirty="0"/>
              <a:t> of </a:t>
            </a:r>
            <a:r>
              <a:rPr lang="hu-HU" sz="2000" dirty="0" err="1"/>
              <a:t>procurement</a:t>
            </a:r>
            <a:r>
              <a:rPr lang="hu-HU" sz="2000" dirty="0"/>
              <a:t> </a:t>
            </a:r>
            <a:r>
              <a:rPr lang="hu-HU" sz="2000" dirty="0" err="1"/>
              <a:t>divided</a:t>
            </a:r>
            <a:r>
              <a:rPr lang="hu-HU" sz="2000" dirty="0"/>
              <a:t> </a:t>
            </a:r>
            <a:r>
              <a:rPr lang="hu-HU" sz="2000" dirty="0" err="1"/>
              <a:t>into</a:t>
            </a:r>
            <a:r>
              <a:rPr lang="hu-HU" sz="2000" dirty="0"/>
              <a:t> </a:t>
            </a:r>
            <a:r>
              <a:rPr lang="hu-HU" sz="2000" dirty="0" err="1"/>
              <a:t>lots</a:t>
            </a:r>
            <a:endParaRPr lang="hu-HU" sz="2000" dirty="0"/>
          </a:p>
          <a:p>
            <a:pPr lvl="1"/>
            <a:r>
              <a:rPr lang="hu-HU" sz="2000" dirty="0" err="1"/>
              <a:t>Defence</a:t>
            </a:r>
            <a:r>
              <a:rPr lang="hu-HU" sz="2000" dirty="0"/>
              <a:t> and </a:t>
            </a:r>
            <a:r>
              <a:rPr lang="hu-HU" sz="2000" dirty="0" err="1"/>
              <a:t>security</a:t>
            </a:r>
            <a:r>
              <a:rPr lang="hu-HU" sz="2000" dirty="0"/>
              <a:t> </a:t>
            </a:r>
            <a:r>
              <a:rPr lang="hu-HU" sz="2000" dirty="0" err="1"/>
              <a:t>procurement</a:t>
            </a:r>
            <a:r>
              <a:rPr lang="hu-HU" sz="2000" dirty="0"/>
              <a:t> </a:t>
            </a:r>
            <a:r>
              <a:rPr lang="hu-HU" sz="2000" dirty="0" err="1"/>
              <a:t>under</a:t>
            </a:r>
            <a:r>
              <a:rPr lang="hu-HU" sz="2000" dirty="0"/>
              <a:t> </a:t>
            </a:r>
            <a:r>
              <a:rPr lang="hu-HU" sz="2000" dirty="0" err="1"/>
              <a:t>Directive</a:t>
            </a:r>
            <a:r>
              <a:rPr lang="hu-HU" sz="2000" dirty="0"/>
              <a:t> 2009/81 </a:t>
            </a:r>
            <a:r>
              <a:rPr lang="hu-HU" sz="2000" dirty="0" err="1"/>
              <a:t>are</a:t>
            </a:r>
            <a:r>
              <a:rPr lang="hu-HU" sz="2000" dirty="0"/>
              <a:t> </a:t>
            </a:r>
            <a:r>
              <a:rPr lang="hu-HU" sz="2000" dirty="0" err="1"/>
              <a:t>excluded</a:t>
            </a:r>
            <a:endParaRPr lang="hu-HU" sz="2000" dirty="0"/>
          </a:p>
          <a:p>
            <a:pPr lvl="1"/>
            <a:r>
              <a:rPr lang="hu-HU" sz="2000" dirty="0" err="1"/>
              <a:t>If</a:t>
            </a:r>
            <a:r>
              <a:rPr lang="hu-HU" sz="2000" dirty="0"/>
              <a:t> </a:t>
            </a:r>
            <a:r>
              <a:rPr lang="hu-HU" sz="2000" dirty="0" err="1"/>
              <a:t>only</a:t>
            </a:r>
            <a:r>
              <a:rPr lang="hu-HU" sz="2000" dirty="0"/>
              <a:t> </a:t>
            </a:r>
            <a:r>
              <a:rPr lang="hu-HU" sz="2000" dirty="0" err="1"/>
              <a:t>one</a:t>
            </a:r>
            <a:r>
              <a:rPr lang="hu-HU" sz="2000" dirty="0"/>
              <a:t> </a:t>
            </a:r>
            <a:r>
              <a:rPr lang="hu-HU" sz="2000" dirty="0" err="1"/>
              <a:t>supplier</a:t>
            </a:r>
            <a:r>
              <a:rPr lang="hu-HU" sz="2000" dirty="0"/>
              <a:t> is </a:t>
            </a:r>
            <a:r>
              <a:rPr lang="hu-HU" sz="2000" dirty="0" err="1"/>
              <a:t>able</a:t>
            </a:r>
            <a:r>
              <a:rPr lang="hu-HU" sz="2000" dirty="0"/>
              <a:t> </a:t>
            </a:r>
            <a:r>
              <a:rPr lang="hu-HU" sz="2000" dirty="0" err="1"/>
              <a:t>to</a:t>
            </a:r>
            <a:r>
              <a:rPr lang="hu-HU" sz="2000" dirty="0"/>
              <a:t> </a:t>
            </a:r>
            <a:r>
              <a:rPr lang="hu-HU" sz="2000" dirty="0" err="1"/>
              <a:t>provide</a:t>
            </a:r>
            <a:r>
              <a:rPr lang="hu-HU" sz="2000" dirty="0"/>
              <a:t>: </a:t>
            </a:r>
            <a:r>
              <a:rPr lang="hu-HU" sz="2000" dirty="0" err="1"/>
              <a:t>information</a:t>
            </a:r>
            <a:r>
              <a:rPr lang="hu-HU" sz="2000" dirty="0"/>
              <a:t> no </a:t>
            </a:r>
            <a:r>
              <a:rPr lang="hu-HU" sz="2000" dirty="0" err="1"/>
              <a:t>notification</a:t>
            </a:r>
            <a:endParaRPr lang="hu-HU" sz="2000" dirty="0"/>
          </a:p>
          <a:p>
            <a:r>
              <a:rPr lang="hu-HU" sz="2400" dirty="0" err="1"/>
              <a:t>Contracting</a:t>
            </a:r>
            <a:r>
              <a:rPr lang="hu-HU" sz="2400" dirty="0"/>
              <a:t> </a:t>
            </a:r>
            <a:r>
              <a:rPr lang="hu-HU" sz="2400" dirty="0" err="1"/>
              <a:t>authority</a:t>
            </a:r>
            <a:r>
              <a:rPr lang="hu-HU" sz="2400" dirty="0"/>
              <a:t> / </a:t>
            </a:r>
            <a:r>
              <a:rPr lang="hu-HU" sz="2400" dirty="0" err="1"/>
              <a:t>entity</a:t>
            </a:r>
            <a:r>
              <a:rPr lang="hu-HU" sz="2400" dirty="0"/>
              <a:t> </a:t>
            </a:r>
            <a:r>
              <a:rPr lang="hu-HU" sz="2400" dirty="0" err="1"/>
              <a:t>shall</a:t>
            </a:r>
            <a:r>
              <a:rPr lang="hu-HU" sz="2400" dirty="0"/>
              <a:t> </a:t>
            </a:r>
            <a:r>
              <a:rPr lang="hu-HU" sz="2400" dirty="0" err="1"/>
              <a:t>remind</a:t>
            </a:r>
            <a:r>
              <a:rPr lang="hu-HU" sz="2400" dirty="0"/>
              <a:t> in </a:t>
            </a:r>
            <a:r>
              <a:rPr lang="hu-HU" sz="2400" dirty="0" err="1"/>
              <a:t>the</a:t>
            </a:r>
            <a:r>
              <a:rPr lang="hu-HU" sz="2400" dirty="0"/>
              <a:t> </a:t>
            </a:r>
            <a:r>
              <a:rPr lang="hu-HU" sz="2400" dirty="0" err="1"/>
              <a:t>notice</a:t>
            </a:r>
            <a:r>
              <a:rPr lang="hu-HU" sz="2400" dirty="0"/>
              <a:t> </a:t>
            </a:r>
            <a:r>
              <a:rPr lang="hu-HU" sz="2400" dirty="0" err="1"/>
              <a:t>about</a:t>
            </a:r>
            <a:r>
              <a:rPr lang="hu-HU" sz="2400" dirty="0"/>
              <a:t> </a:t>
            </a:r>
            <a:r>
              <a:rPr lang="hu-HU" sz="2400" dirty="0" err="1"/>
              <a:t>the</a:t>
            </a:r>
            <a:r>
              <a:rPr lang="hu-HU" sz="2400" dirty="0"/>
              <a:t> </a:t>
            </a:r>
            <a:r>
              <a:rPr lang="hu-HU" sz="2400" dirty="0" err="1"/>
              <a:t>notification</a:t>
            </a:r>
            <a:r>
              <a:rPr lang="hu-HU" sz="2400" dirty="0"/>
              <a:t> </a:t>
            </a:r>
            <a:r>
              <a:rPr lang="hu-HU" sz="2400" dirty="0" err="1"/>
              <a:t>obligation</a:t>
            </a:r>
            <a:endParaRPr lang="hu-HU" sz="24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17</a:t>
            </a:fld>
            <a:endParaRPr lang="hu-HU"/>
          </a:p>
        </p:txBody>
      </p:sp>
    </p:spTree>
    <p:extLst>
      <p:ext uri="{BB962C8B-B14F-4D97-AF65-F5344CB8AC3E}">
        <p14:creationId xmlns:p14="http://schemas.microsoft.com/office/powerpoint/2010/main" val="891674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8"/>
            <a:ext cx="8560340" cy="5068885"/>
          </a:xfrm>
        </p:spPr>
        <p:txBody>
          <a:bodyPr>
            <a:normAutofit/>
          </a:bodyPr>
          <a:lstStyle/>
          <a:p>
            <a:r>
              <a:rPr lang="hu-HU" sz="2400" dirty="0" err="1"/>
              <a:t>Above</a:t>
            </a:r>
            <a:r>
              <a:rPr lang="hu-HU" sz="2400" dirty="0"/>
              <a:t> </a:t>
            </a:r>
            <a:r>
              <a:rPr lang="hu-HU" sz="2400" dirty="0" err="1"/>
              <a:t>the</a:t>
            </a:r>
            <a:r>
              <a:rPr lang="hu-HU" sz="2400" dirty="0"/>
              <a:t> </a:t>
            </a:r>
            <a:r>
              <a:rPr lang="hu-HU" sz="2400" dirty="0" err="1"/>
              <a:t>thresholds</a:t>
            </a:r>
            <a:r>
              <a:rPr lang="hu-HU" sz="2400" dirty="0"/>
              <a:t>: </a:t>
            </a:r>
            <a:r>
              <a:rPr lang="hu-HU" sz="2400" u="sng" dirty="0" err="1"/>
              <a:t>notification</a:t>
            </a:r>
            <a:r>
              <a:rPr lang="hu-HU" sz="2400" dirty="0"/>
              <a:t> </a:t>
            </a:r>
            <a:r>
              <a:rPr lang="hu-HU" sz="2400" dirty="0" err="1"/>
              <a:t>obligation</a:t>
            </a:r>
            <a:r>
              <a:rPr lang="hu-HU" sz="2400" dirty="0"/>
              <a:t> </a:t>
            </a:r>
            <a:r>
              <a:rPr lang="hu-HU" sz="2400" dirty="0" err="1"/>
              <a:t>to</a:t>
            </a:r>
            <a:r>
              <a:rPr lang="hu-HU" sz="2400" dirty="0"/>
              <a:t> </a:t>
            </a:r>
            <a:r>
              <a:rPr lang="hu-HU" sz="2400" dirty="0" err="1"/>
              <a:t>the</a:t>
            </a:r>
            <a:r>
              <a:rPr lang="hu-HU" sz="2400" dirty="0"/>
              <a:t> </a:t>
            </a:r>
            <a:r>
              <a:rPr lang="hu-HU" sz="2400" dirty="0" err="1"/>
              <a:t>contracting</a:t>
            </a:r>
            <a:r>
              <a:rPr lang="hu-HU" sz="2400" dirty="0"/>
              <a:t> </a:t>
            </a:r>
            <a:r>
              <a:rPr lang="hu-HU" sz="2400" dirty="0" err="1"/>
              <a:t>authority</a:t>
            </a:r>
            <a:r>
              <a:rPr lang="hu-HU" sz="2400" dirty="0"/>
              <a:t> / </a:t>
            </a:r>
            <a:r>
              <a:rPr lang="hu-HU" sz="2400" dirty="0" err="1"/>
              <a:t>entity</a:t>
            </a:r>
            <a:r>
              <a:rPr lang="hu-HU" sz="2400" dirty="0"/>
              <a:t> </a:t>
            </a:r>
            <a:r>
              <a:rPr lang="hu-HU" sz="2400" dirty="0" err="1"/>
              <a:t>about</a:t>
            </a:r>
            <a:r>
              <a:rPr lang="hu-HU" sz="2400" dirty="0"/>
              <a:t> </a:t>
            </a:r>
            <a:r>
              <a:rPr lang="hu-HU" sz="2400" dirty="0" err="1"/>
              <a:t>all</a:t>
            </a:r>
            <a:r>
              <a:rPr lang="hu-HU" sz="2400" dirty="0"/>
              <a:t> </a:t>
            </a:r>
            <a:r>
              <a:rPr lang="hu-HU" sz="2400" dirty="0" err="1"/>
              <a:t>foreign</a:t>
            </a:r>
            <a:r>
              <a:rPr lang="hu-HU" sz="2400" dirty="0"/>
              <a:t> </a:t>
            </a:r>
            <a:r>
              <a:rPr lang="hu-HU" sz="2400" dirty="0" err="1"/>
              <a:t>financial</a:t>
            </a:r>
            <a:r>
              <a:rPr lang="hu-HU" sz="2400" dirty="0"/>
              <a:t> </a:t>
            </a:r>
            <a:r>
              <a:rPr lang="hu-HU" sz="2400" dirty="0" err="1"/>
              <a:t>contribution</a:t>
            </a:r>
            <a:r>
              <a:rPr lang="hu-HU" sz="2400" dirty="0"/>
              <a:t> (3 </a:t>
            </a:r>
            <a:r>
              <a:rPr lang="hu-HU" sz="2400" dirty="0" err="1"/>
              <a:t>years</a:t>
            </a:r>
            <a:r>
              <a:rPr lang="hu-HU" sz="2400" dirty="0"/>
              <a:t>)</a:t>
            </a:r>
          </a:p>
          <a:p>
            <a:pPr lvl="1"/>
            <a:r>
              <a:rPr lang="hu-HU" sz="2200" dirty="0"/>
              <a:t>List </a:t>
            </a:r>
            <a:r>
              <a:rPr lang="hu-HU" sz="2200" dirty="0" err="1"/>
              <a:t>with</a:t>
            </a:r>
            <a:r>
              <a:rPr lang="hu-HU" sz="2200" dirty="0"/>
              <a:t> </a:t>
            </a:r>
            <a:r>
              <a:rPr lang="hu-HU" sz="2200" u="sng" dirty="0" err="1"/>
              <a:t>declaration</a:t>
            </a:r>
            <a:r>
              <a:rPr lang="hu-HU" sz="2200" u="sng" dirty="0"/>
              <a:t>,</a:t>
            </a:r>
            <a:r>
              <a:rPr lang="hu-HU" sz="2200" dirty="0"/>
              <a:t> </a:t>
            </a:r>
            <a:r>
              <a:rPr lang="hu-HU" sz="2200" dirty="0" err="1"/>
              <a:t>if</a:t>
            </a:r>
            <a:r>
              <a:rPr lang="hu-HU" sz="2200" dirty="0"/>
              <a:t> </a:t>
            </a:r>
            <a:r>
              <a:rPr lang="hu-HU" sz="2200" dirty="0" err="1"/>
              <a:t>not</a:t>
            </a:r>
            <a:r>
              <a:rPr lang="hu-HU" sz="2200" dirty="0"/>
              <a:t> </a:t>
            </a:r>
            <a:r>
              <a:rPr lang="hu-HU" sz="2200" dirty="0" err="1"/>
              <a:t>notifiable</a:t>
            </a:r>
            <a:r>
              <a:rPr lang="hu-HU" sz="2200" dirty="0"/>
              <a:t> </a:t>
            </a:r>
            <a:r>
              <a:rPr lang="hu-HU" sz="2200" dirty="0" err="1"/>
              <a:t>due</a:t>
            </a:r>
            <a:r>
              <a:rPr lang="hu-HU" sz="2200" dirty="0"/>
              <a:t> </a:t>
            </a:r>
            <a:r>
              <a:rPr lang="hu-HU" sz="2200" dirty="0" err="1"/>
              <a:t>to</a:t>
            </a:r>
            <a:r>
              <a:rPr lang="hu-HU" sz="2200" dirty="0"/>
              <a:t> </a:t>
            </a:r>
            <a:r>
              <a:rPr lang="hu-HU" sz="2200" dirty="0" err="1"/>
              <a:t>the</a:t>
            </a:r>
            <a:r>
              <a:rPr lang="hu-HU" sz="2200" dirty="0"/>
              <a:t> </a:t>
            </a:r>
            <a:r>
              <a:rPr lang="hu-HU" sz="2200" dirty="0" err="1"/>
              <a:t>size</a:t>
            </a:r>
            <a:endParaRPr lang="hu-HU" sz="2200" dirty="0"/>
          </a:p>
          <a:p>
            <a:pPr lvl="1"/>
            <a:r>
              <a:rPr lang="hu-HU" sz="2200" dirty="0"/>
              <a:t>Both </a:t>
            </a:r>
            <a:r>
              <a:rPr lang="hu-HU" sz="2200" dirty="0" err="1"/>
              <a:t>submitted</a:t>
            </a:r>
            <a:r>
              <a:rPr lang="hu-HU" sz="2200" dirty="0"/>
              <a:t> </a:t>
            </a:r>
            <a:r>
              <a:rPr lang="hu-HU" sz="2200" dirty="0" err="1"/>
              <a:t>together</a:t>
            </a:r>
            <a:r>
              <a:rPr lang="hu-HU" sz="2200" dirty="0"/>
              <a:t> </a:t>
            </a:r>
            <a:r>
              <a:rPr lang="hu-HU" sz="2200" dirty="0" err="1"/>
              <a:t>with</a:t>
            </a:r>
            <a:r>
              <a:rPr lang="hu-HU" sz="2200" dirty="0"/>
              <a:t> </a:t>
            </a:r>
            <a:r>
              <a:rPr lang="hu-HU" sz="2200" dirty="0" err="1"/>
              <a:t>the</a:t>
            </a:r>
            <a:r>
              <a:rPr lang="hu-HU" sz="2200" dirty="0"/>
              <a:t> tender</a:t>
            </a:r>
          </a:p>
          <a:p>
            <a:pPr lvl="1"/>
            <a:r>
              <a:rPr lang="hu-HU" sz="2200" dirty="0"/>
              <a:t>Multi-</a:t>
            </a:r>
            <a:r>
              <a:rPr lang="hu-HU" sz="2200" dirty="0" err="1"/>
              <a:t>staged</a:t>
            </a:r>
            <a:r>
              <a:rPr lang="hu-HU" sz="2200" dirty="0"/>
              <a:t> </a:t>
            </a:r>
            <a:r>
              <a:rPr lang="hu-HU" sz="2200" dirty="0" err="1"/>
              <a:t>procedure</a:t>
            </a:r>
            <a:r>
              <a:rPr lang="hu-HU" sz="2200" dirty="0"/>
              <a:t>, </a:t>
            </a:r>
            <a:r>
              <a:rPr lang="hu-HU" sz="2200" dirty="0" err="1"/>
              <a:t>submission</a:t>
            </a:r>
            <a:r>
              <a:rPr lang="hu-HU" sz="2200" dirty="0"/>
              <a:t> </a:t>
            </a:r>
            <a:r>
              <a:rPr lang="hu-HU" sz="2200" dirty="0" err="1"/>
              <a:t>twice</a:t>
            </a:r>
            <a:r>
              <a:rPr lang="hu-HU" sz="2200" dirty="0"/>
              <a:t>, </a:t>
            </a:r>
            <a:r>
              <a:rPr lang="hu-HU" sz="2200" dirty="0" err="1"/>
              <a:t>also</a:t>
            </a:r>
            <a:r>
              <a:rPr lang="hu-HU" sz="2200" dirty="0"/>
              <a:t> </a:t>
            </a:r>
            <a:r>
              <a:rPr lang="hu-HU" sz="2200" dirty="0" err="1"/>
              <a:t>when</a:t>
            </a:r>
            <a:r>
              <a:rPr lang="hu-HU" sz="2200" dirty="0"/>
              <a:t> interest </a:t>
            </a:r>
            <a:r>
              <a:rPr lang="hu-HU" sz="2200" dirty="0" err="1"/>
              <a:t>to</a:t>
            </a:r>
            <a:r>
              <a:rPr lang="hu-HU" sz="2200" dirty="0"/>
              <a:t> </a:t>
            </a:r>
            <a:r>
              <a:rPr lang="hu-HU" sz="2200" dirty="0" err="1"/>
              <a:t>participate</a:t>
            </a:r>
            <a:r>
              <a:rPr lang="hu-HU" sz="2200" dirty="0"/>
              <a:t> is </a:t>
            </a:r>
            <a:r>
              <a:rPr lang="hu-HU" sz="2200" dirty="0" err="1"/>
              <a:t>shown</a:t>
            </a:r>
            <a:endParaRPr lang="hu-HU" sz="2200" dirty="0"/>
          </a:p>
          <a:p>
            <a:pPr lvl="1"/>
            <a:r>
              <a:rPr lang="hu-HU" sz="2200" dirty="0" err="1"/>
              <a:t>Contracting</a:t>
            </a:r>
            <a:r>
              <a:rPr lang="hu-HU" sz="2200" dirty="0"/>
              <a:t> </a:t>
            </a:r>
            <a:r>
              <a:rPr lang="hu-HU" sz="2200" dirty="0" err="1"/>
              <a:t>authority</a:t>
            </a:r>
            <a:r>
              <a:rPr lang="hu-HU" sz="2200" dirty="0"/>
              <a:t> / </a:t>
            </a:r>
            <a:r>
              <a:rPr lang="hu-HU" sz="2200" dirty="0" err="1"/>
              <a:t>entity</a:t>
            </a:r>
            <a:r>
              <a:rPr lang="hu-HU" sz="2200" dirty="0"/>
              <a:t> </a:t>
            </a:r>
            <a:r>
              <a:rPr lang="hu-HU" sz="2200" dirty="0" err="1"/>
              <a:t>transfer</a:t>
            </a:r>
            <a:r>
              <a:rPr lang="hu-HU" sz="2200" dirty="0"/>
              <a:t> </a:t>
            </a:r>
            <a:r>
              <a:rPr lang="hu-HU" sz="2200" dirty="0" err="1"/>
              <a:t>all</a:t>
            </a:r>
            <a:r>
              <a:rPr lang="hu-HU" sz="2200" dirty="0"/>
              <a:t> </a:t>
            </a:r>
            <a:r>
              <a:rPr lang="hu-HU" sz="2200" dirty="0" err="1"/>
              <a:t>documents</a:t>
            </a:r>
            <a:r>
              <a:rPr lang="hu-HU" sz="2200" dirty="0"/>
              <a:t> </a:t>
            </a:r>
            <a:r>
              <a:rPr lang="hu-HU" sz="2200" dirty="0" err="1"/>
              <a:t>to</a:t>
            </a:r>
            <a:r>
              <a:rPr lang="hu-HU" sz="2200" dirty="0"/>
              <a:t> </a:t>
            </a:r>
            <a:r>
              <a:rPr lang="hu-HU" sz="2200" dirty="0" err="1"/>
              <a:t>the</a:t>
            </a:r>
            <a:r>
              <a:rPr lang="hu-HU" sz="2200" dirty="0"/>
              <a:t> COM „</a:t>
            </a:r>
            <a:r>
              <a:rPr lang="hu-HU" sz="2200" dirty="0" err="1"/>
              <a:t>without</a:t>
            </a:r>
            <a:r>
              <a:rPr lang="hu-HU" sz="2200" dirty="0"/>
              <a:t> </a:t>
            </a:r>
            <a:r>
              <a:rPr lang="hu-HU" sz="2200" dirty="0" err="1"/>
              <a:t>delay</a:t>
            </a:r>
            <a:r>
              <a:rPr lang="hu-HU" sz="2200" dirty="0"/>
              <a:t>” , </a:t>
            </a:r>
            <a:r>
              <a:rPr lang="hu-HU" sz="2200" dirty="0" err="1"/>
              <a:t>notice</a:t>
            </a:r>
            <a:r>
              <a:rPr lang="hu-HU" sz="2200" dirty="0"/>
              <a:t> </a:t>
            </a:r>
            <a:r>
              <a:rPr lang="hu-HU" sz="2200" dirty="0" err="1"/>
              <a:t>contains</a:t>
            </a:r>
            <a:r>
              <a:rPr lang="hu-HU" sz="2200" dirty="0"/>
              <a:t> </a:t>
            </a:r>
            <a:r>
              <a:rPr lang="hu-HU" sz="2200" dirty="0" err="1"/>
              <a:t>information</a:t>
            </a:r>
            <a:r>
              <a:rPr lang="hu-HU" sz="2200" dirty="0"/>
              <a:t> </a:t>
            </a:r>
            <a:r>
              <a:rPr lang="hu-HU" sz="2200" dirty="0" err="1"/>
              <a:t>about</a:t>
            </a:r>
            <a:r>
              <a:rPr lang="hu-HU" sz="2200" dirty="0"/>
              <a:t> </a:t>
            </a:r>
            <a:r>
              <a:rPr lang="hu-HU" sz="2200" dirty="0" err="1"/>
              <a:t>the</a:t>
            </a:r>
            <a:r>
              <a:rPr lang="hu-HU" sz="2200" dirty="0"/>
              <a:t> </a:t>
            </a:r>
            <a:r>
              <a:rPr lang="hu-HU" sz="2200" dirty="0" err="1"/>
              <a:t>notification</a:t>
            </a:r>
            <a:r>
              <a:rPr lang="hu-HU" sz="2200" dirty="0"/>
              <a:t> </a:t>
            </a:r>
            <a:r>
              <a:rPr lang="hu-HU" sz="2200" dirty="0" err="1"/>
              <a:t>obligation</a:t>
            </a:r>
            <a:r>
              <a:rPr lang="hu-HU" sz="2200" dirty="0"/>
              <a:t>, </a:t>
            </a:r>
            <a:r>
              <a:rPr lang="hu-HU" sz="2200" dirty="0" err="1"/>
              <a:t>obligation</a:t>
            </a:r>
            <a:r>
              <a:rPr lang="hu-HU" sz="2200" dirty="0"/>
              <a:t> of CA/E </a:t>
            </a:r>
            <a:r>
              <a:rPr lang="hu-HU" sz="2200" dirty="0" err="1"/>
              <a:t>to</a:t>
            </a:r>
            <a:r>
              <a:rPr lang="hu-HU" sz="2200" dirty="0"/>
              <a:t> </a:t>
            </a:r>
            <a:r>
              <a:rPr lang="hu-HU" sz="2200" dirty="0" err="1"/>
              <a:t>check</a:t>
            </a:r>
            <a:r>
              <a:rPr lang="hu-HU" sz="2200" dirty="0"/>
              <a:t> </a:t>
            </a:r>
            <a:r>
              <a:rPr lang="hu-HU" sz="2200" dirty="0" err="1"/>
              <a:t>unduly</a:t>
            </a:r>
            <a:r>
              <a:rPr lang="hu-HU" sz="2200" dirty="0"/>
              <a:t> </a:t>
            </a:r>
            <a:r>
              <a:rPr lang="hu-HU" sz="2200" dirty="0" err="1"/>
              <a:t>advantageous</a:t>
            </a:r>
            <a:r>
              <a:rPr lang="hu-HU" sz="2200" dirty="0"/>
              <a:t> (</a:t>
            </a:r>
            <a:r>
              <a:rPr lang="hu-HU" sz="2200" dirty="0" err="1"/>
              <a:t>abnormally</a:t>
            </a:r>
            <a:r>
              <a:rPr lang="hu-HU" sz="2200" dirty="0"/>
              <a:t> </a:t>
            </a:r>
            <a:r>
              <a:rPr lang="hu-HU" sz="2200" dirty="0" err="1"/>
              <a:t>low</a:t>
            </a:r>
            <a:r>
              <a:rPr lang="hu-HU" sz="2200" dirty="0"/>
              <a:t> </a:t>
            </a:r>
            <a:r>
              <a:rPr lang="hu-HU" sz="2200" dirty="0" err="1"/>
              <a:t>tenders</a:t>
            </a:r>
            <a:r>
              <a:rPr lang="hu-HU" sz="2200" dirty="0"/>
              <a:t>)</a:t>
            </a:r>
          </a:p>
          <a:p>
            <a:pPr lvl="1"/>
            <a:r>
              <a:rPr lang="hu-HU" sz="2200" dirty="0" err="1"/>
              <a:t>Missing</a:t>
            </a:r>
            <a:r>
              <a:rPr lang="hu-HU" sz="2200" dirty="0"/>
              <a:t> </a:t>
            </a:r>
            <a:r>
              <a:rPr lang="hu-HU" sz="2200" dirty="0" err="1"/>
              <a:t>documentation</a:t>
            </a:r>
            <a:r>
              <a:rPr lang="hu-HU" sz="2200" dirty="0"/>
              <a:t>: 10 </a:t>
            </a:r>
            <a:r>
              <a:rPr lang="hu-HU" sz="2200" dirty="0" err="1"/>
              <a:t>days</a:t>
            </a:r>
            <a:r>
              <a:rPr lang="hu-HU" sz="2200" dirty="0"/>
              <a:t> </a:t>
            </a:r>
            <a:r>
              <a:rPr lang="hu-HU" sz="2200" dirty="0" err="1"/>
              <a:t>to</a:t>
            </a:r>
            <a:r>
              <a:rPr lang="hu-HU" sz="2200" dirty="0"/>
              <a:t> </a:t>
            </a:r>
            <a:r>
              <a:rPr lang="hu-HU" sz="2200" dirty="0" err="1"/>
              <a:t>submit</a:t>
            </a:r>
            <a:r>
              <a:rPr lang="hu-HU" sz="2200" dirty="0"/>
              <a:t> </a:t>
            </a:r>
            <a:r>
              <a:rPr lang="hu-HU" sz="2200" dirty="0" err="1"/>
              <a:t>asked</a:t>
            </a:r>
            <a:r>
              <a:rPr lang="hu-HU" sz="2200" dirty="0"/>
              <a:t> </a:t>
            </a:r>
            <a:r>
              <a:rPr lang="hu-HU" sz="2200" dirty="0" err="1"/>
              <a:t>by</a:t>
            </a:r>
            <a:r>
              <a:rPr lang="hu-HU" sz="2200" dirty="0"/>
              <a:t> </a:t>
            </a:r>
            <a:r>
              <a:rPr lang="hu-HU" sz="2200" dirty="0" err="1"/>
              <a:t>the</a:t>
            </a:r>
            <a:r>
              <a:rPr lang="hu-HU" sz="2200" dirty="0"/>
              <a:t> CA/E</a:t>
            </a:r>
          </a:p>
          <a:p>
            <a:pPr lvl="1"/>
            <a:r>
              <a:rPr lang="hu-HU" sz="2200" dirty="0"/>
              <a:t>Info </a:t>
            </a:r>
            <a:r>
              <a:rPr lang="hu-HU" sz="2200" dirty="0" err="1"/>
              <a:t>to</a:t>
            </a:r>
            <a:r>
              <a:rPr lang="hu-HU" sz="2200" dirty="0"/>
              <a:t> COM is </a:t>
            </a:r>
            <a:r>
              <a:rPr lang="hu-HU" sz="2200" dirty="0" err="1"/>
              <a:t>not</a:t>
            </a:r>
            <a:r>
              <a:rPr lang="hu-HU" sz="2200" dirty="0"/>
              <a:t> </a:t>
            </a:r>
            <a:r>
              <a:rPr lang="hu-HU" sz="2200" dirty="0" err="1"/>
              <a:t>provided</a:t>
            </a:r>
            <a:r>
              <a:rPr lang="hu-HU" sz="2200" dirty="0"/>
              <a:t> </a:t>
            </a:r>
            <a:r>
              <a:rPr lang="hu-HU" sz="2200" dirty="0" err="1"/>
              <a:t>by</a:t>
            </a:r>
            <a:r>
              <a:rPr lang="hu-HU" sz="2200" dirty="0"/>
              <a:t> </a:t>
            </a:r>
            <a:r>
              <a:rPr lang="hu-HU" sz="2200" dirty="0" err="1"/>
              <a:t>tenderer</a:t>
            </a:r>
            <a:r>
              <a:rPr lang="hu-HU" sz="2200" dirty="0"/>
              <a:t> </a:t>
            </a:r>
            <a:r>
              <a:rPr lang="hu-HU" sz="2200" dirty="0" err="1"/>
              <a:t>but</a:t>
            </a:r>
            <a:r>
              <a:rPr lang="hu-HU" sz="2200" dirty="0"/>
              <a:t> </a:t>
            </a:r>
            <a:r>
              <a:rPr lang="hu-HU" sz="2200" dirty="0" err="1"/>
              <a:t>suspicios</a:t>
            </a:r>
            <a:r>
              <a:rPr lang="hu-HU" sz="2200" dirty="0"/>
              <a:t>, COM </a:t>
            </a:r>
            <a:r>
              <a:rPr lang="hu-HU" sz="2200" dirty="0" err="1"/>
              <a:t>can</a:t>
            </a:r>
            <a:r>
              <a:rPr lang="hu-HU" sz="2200" dirty="0"/>
              <a:t> </a:t>
            </a:r>
            <a:r>
              <a:rPr lang="hu-HU" sz="2200" dirty="0" err="1"/>
              <a:t>act</a:t>
            </a:r>
            <a:r>
              <a:rPr lang="hu-HU" sz="2200" dirty="0"/>
              <a:t> </a:t>
            </a:r>
            <a:r>
              <a:rPr lang="hu-HU" sz="2200" dirty="0" err="1"/>
              <a:t>before</a:t>
            </a:r>
            <a:r>
              <a:rPr lang="hu-HU" sz="2200" dirty="0"/>
              <a:t> </a:t>
            </a:r>
            <a:r>
              <a:rPr lang="hu-HU" sz="2200" dirty="0" err="1"/>
              <a:t>the</a:t>
            </a:r>
            <a:r>
              <a:rPr lang="hu-HU" sz="2200" dirty="0"/>
              <a:t> </a:t>
            </a:r>
            <a:r>
              <a:rPr lang="hu-HU" sz="2200" dirty="0" err="1"/>
              <a:t>award</a:t>
            </a:r>
            <a:endParaRPr lang="hu-HU" sz="22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18</a:t>
            </a:fld>
            <a:endParaRPr lang="hu-HU"/>
          </a:p>
        </p:txBody>
      </p:sp>
    </p:spTree>
    <p:extLst>
      <p:ext uri="{BB962C8B-B14F-4D97-AF65-F5344CB8AC3E}">
        <p14:creationId xmlns:p14="http://schemas.microsoft.com/office/powerpoint/2010/main" val="725547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9"/>
            <a:ext cx="8560340" cy="4818952"/>
          </a:xfrm>
        </p:spPr>
        <p:txBody>
          <a:bodyPr>
            <a:normAutofit/>
          </a:bodyPr>
          <a:lstStyle/>
          <a:p>
            <a:r>
              <a:rPr lang="hu-HU" sz="2400" dirty="0"/>
              <a:t>COM </a:t>
            </a:r>
            <a:r>
              <a:rPr lang="hu-HU" sz="2400" dirty="0" err="1"/>
              <a:t>assessment</a:t>
            </a:r>
            <a:r>
              <a:rPr lang="hu-HU" sz="2400" dirty="0"/>
              <a:t> </a:t>
            </a:r>
            <a:r>
              <a:rPr lang="hu-HU" sz="2400" dirty="0" err="1"/>
              <a:t>without</a:t>
            </a:r>
            <a:r>
              <a:rPr lang="hu-HU" sz="2400" dirty="0"/>
              <a:t> </a:t>
            </a:r>
            <a:r>
              <a:rPr lang="hu-HU" sz="2400" dirty="0" err="1"/>
              <a:t>undue</a:t>
            </a:r>
            <a:r>
              <a:rPr lang="hu-HU" sz="2400" dirty="0"/>
              <a:t> </a:t>
            </a:r>
            <a:r>
              <a:rPr lang="hu-HU" sz="2400" dirty="0" err="1"/>
              <a:t>delay</a:t>
            </a:r>
            <a:endParaRPr lang="hu-HU" sz="2400" dirty="0"/>
          </a:p>
          <a:p>
            <a:r>
              <a:rPr lang="hu-HU" sz="2400" dirty="0" err="1"/>
              <a:t>Missing</a:t>
            </a:r>
            <a:r>
              <a:rPr lang="hu-HU" sz="2400" dirty="0"/>
              <a:t> </a:t>
            </a:r>
            <a:r>
              <a:rPr lang="hu-HU" sz="2400" dirty="0" err="1"/>
              <a:t>info</a:t>
            </a:r>
            <a:r>
              <a:rPr lang="hu-HU" sz="2400" dirty="0"/>
              <a:t>: </a:t>
            </a:r>
            <a:r>
              <a:rPr lang="hu-HU" sz="2400" dirty="0" err="1"/>
              <a:t>request</a:t>
            </a:r>
            <a:r>
              <a:rPr lang="hu-HU" sz="2400" dirty="0"/>
              <a:t> </a:t>
            </a:r>
            <a:r>
              <a:rPr lang="hu-HU" sz="2400" dirty="0" err="1"/>
              <a:t>to</a:t>
            </a:r>
            <a:r>
              <a:rPr lang="hu-HU" sz="2400" dirty="0"/>
              <a:t> CA/E and </a:t>
            </a:r>
            <a:r>
              <a:rPr lang="hu-HU" sz="2400" dirty="0" err="1"/>
              <a:t>the</a:t>
            </a:r>
            <a:r>
              <a:rPr lang="hu-HU" sz="2400" dirty="0"/>
              <a:t> operator </a:t>
            </a:r>
            <a:r>
              <a:rPr lang="hu-HU" sz="2400" dirty="0" err="1"/>
              <a:t>concerned</a:t>
            </a:r>
            <a:r>
              <a:rPr lang="hu-HU" sz="2400" dirty="0"/>
              <a:t> 10 </a:t>
            </a:r>
            <a:r>
              <a:rPr lang="hu-HU" sz="2400" dirty="0" err="1"/>
              <a:t>working</a:t>
            </a:r>
            <a:r>
              <a:rPr lang="hu-HU" sz="2400" dirty="0"/>
              <a:t> </a:t>
            </a:r>
            <a:r>
              <a:rPr lang="hu-HU" sz="2400" dirty="0" err="1"/>
              <a:t>days</a:t>
            </a:r>
            <a:r>
              <a:rPr lang="hu-HU" sz="2400" dirty="0"/>
              <a:t> </a:t>
            </a:r>
            <a:r>
              <a:rPr lang="hu-HU" sz="2400" dirty="0" err="1"/>
              <a:t>to</a:t>
            </a:r>
            <a:r>
              <a:rPr lang="hu-HU" sz="2400" dirty="0"/>
              <a:t> </a:t>
            </a:r>
            <a:r>
              <a:rPr lang="hu-HU" sz="2400" dirty="0" err="1"/>
              <a:t>complete</a:t>
            </a:r>
            <a:endParaRPr lang="hu-HU" sz="2400" dirty="0"/>
          </a:p>
          <a:p>
            <a:r>
              <a:rPr lang="hu-HU" sz="2400" dirty="0" err="1"/>
              <a:t>Still</a:t>
            </a:r>
            <a:r>
              <a:rPr lang="hu-HU" sz="2400" dirty="0"/>
              <a:t> </a:t>
            </a:r>
            <a:r>
              <a:rPr lang="hu-HU" sz="2400" dirty="0" err="1"/>
              <a:t>missing</a:t>
            </a:r>
            <a:r>
              <a:rPr lang="hu-HU" sz="2400" dirty="0"/>
              <a:t> </a:t>
            </a:r>
            <a:r>
              <a:rPr lang="hu-HU" sz="2400" dirty="0" err="1"/>
              <a:t>info</a:t>
            </a:r>
            <a:r>
              <a:rPr lang="hu-HU" sz="2400" dirty="0"/>
              <a:t>: </a:t>
            </a:r>
            <a:r>
              <a:rPr lang="hu-HU" sz="2400" dirty="0" err="1"/>
              <a:t>irregularity</a:t>
            </a:r>
            <a:r>
              <a:rPr lang="hu-HU" sz="2400" dirty="0"/>
              <a:t> </a:t>
            </a:r>
            <a:r>
              <a:rPr lang="hu-HU" sz="2400" dirty="0" err="1"/>
              <a:t>declared</a:t>
            </a:r>
            <a:r>
              <a:rPr lang="hu-HU" sz="2400" dirty="0"/>
              <a:t> </a:t>
            </a:r>
            <a:r>
              <a:rPr lang="hu-HU" sz="2400" dirty="0" err="1"/>
              <a:t>by</a:t>
            </a:r>
            <a:r>
              <a:rPr lang="hu-HU" sz="2400" dirty="0"/>
              <a:t> </a:t>
            </a:r>
            <a:r>
              <a:rPr lang="hu-HU" sz="2400" dirty="0" err="1"/>
              <a:t>the</a:t>
            </a:r>
            <a:r>
              <a:rPr lang="hu-HU" sz="2400" dirty="0"/>
              <a:t> COM in a decision – </a:t>
            </a:r>
            <a:r>
              <a:rPr lang="hu-HU" sz="2400" dirty="0" err="1"/>
              <a:t>rejection</a:t>
            </a:r>
            <a:r>
              <a:rPr lang="hu-HU" sz="2400" dirty="0"/>
              <a:t> </a:t>
            </a:r>
            <a:r>
              <a:rPr lang="hu-HU" sz="2400" dirty="0" err="1"/>
              <a:t>at</a:t>
            </a:r>
            <a:r>
              <a:rPr lang="hu-HU" sz="2400" dirty="0"/>
              <a:t> </a:t>
            </a:r>
            <a:r>
              <a:rPr lang="hu-HU" sz="2400" dirty="0" err="1"/>
              <a:t>national</a:t>
            </a:r>
            <a:r>
              <a:rPr lang="hu-HU" sz="2400" dirty="0"/>
              <a:t> </a:t>
            </a:r>
            <a:r>
              <a:rPr lang="hu-HU" sz="2400" dirty="0" err="1"/>
              <a:t>level</a:t>
            </a:r>
            <a:r>
              <a:rPr lang="hu-HU" sz="2400" dirty="0"/>
              <a:t> </a:t>
            </a:r>
            <a:r>
              <a:rPr lang="hu-HU" sz="2400" dirty="0" err="1"/>
              <a:t>requested</a:t>
            </a:r>
            <a:r>
              <a:rPr lang="hu-HU" sz="2400" dirty="0"/>
              <a:t> </a:t>
            </a:r>
            <a:r>
              <a:rPr lang="hu-HU" sz="2400" dirty="0" err="1"/>
              <a:t>by</a:t>
            </a:r>
            <a:r>
              <a:rPr lang="hu-HU" sz="2400" dirty="0"/>
              <a:t> </a:t>
            </a:r>
            <a:r>
              <a:rPr lang="hu-HU" sz="2400" dirty="0" err="1"/>
              <a:t>the</a:t>
            </a:r>
            <a:r>
              <a:rPr lang="hu-HU" sz="2400" dirty="0"/>
              <a:t> COM</a:t>
            </a:r>
          </a:p>
          <a:p>
            <a:r>
              <a:rPr lang="hu-HU" sz="2400" dirty="0" err="1"/>
              <a:t>Obligation</a:t>
            </a:r>
            <a:r>
              <a:rPr lang="hu-HU" sz="2400" dirty="0"/>
              <a:t> </a:t>
            </a:r>
            <a:r>
              <a:rPr lang="hu-HU" sz="2400" dirty="0" err="1"/>
              <a:t>to</a:t>
            </a:r>
            <a:r>
              <a:rPr lang="hu-HU" sz="2400" dirty="0"/>
              <a:t> </a:t>
            </a:r>
            <a:r>
              <a:rPr lang="hu-HU" sz="2400" dirty="0" err="1"/>
              <a:t>notify</a:t>
            </a:r>
            <a:r>
              <a:rPr lang="hu-HU" sz="2400" dirty="0"/>
              <a:t> </a:t>
            </a:r>
            <a:r>
              <a:rPr lang="hu-HU" sz="2400" dirty="0" err="1"/>
              <a:t>applies</a:t>
            </a:r>
            <a:r>
              <a:rPr lang="hu-HU" sz="2400" dirty="0"/>
              <a:t> </a:t>
            </a:r>
            <a:r>
              <a:rPr lang="hu-HU" sz="2400" dirty="0" err="1"/>
              <a:t>to</a:t>
            </a:r>
            <a:r>
              <a:rPr lang="hu-HU" sz="2400" dirty="0"/>
              <a:t>: </a:t>
            </a:r>
            <a:r>
              <a:rPr lang="hu-HU" sz="2400" dirty="0" err="1"/>
              <a:t>economic</a:t>
            </a:r>
            <a:r>
              <a:rPr lang="hu-HU" sz="2400" dirty="0"/>
              <a:t> operators, </a:t>
            </a:r>
            <a:r>
              <a:rPr lang="hu-HU" sz="2400" dirty="0" err="1"/>
              <a:t>groups</a:t>
            </a:r>
            <a:r>
              <a:rPr lang="hu-HU" sz="2400" dirty="0"/>
              <a:t> of </a:t>
            </a:r>
            <a:r>
              <a:rPr lang="hu-HU" sz="2400" dirty="0" err="1"/>
              <a:t>them</a:t>
            </a:r>
            <a:r>
              <a:rPr lang="hu-HU" sz="2400" dirty="0"/>
              <a:t>, </a:t>
            </a:r>
            <a:r>
              <a:rPr lang="hu-HU" sz="2400" u="sng" dirty="0"/>
              <a:t>main </a:t>
            </a:r>
            <a:r>
              <a:rPr lang="hu-HU" sz="2400" u="sng" dirty="0" err="1"/>
              <a:t>subcontractors</a:t>
            </a:r>
            <a:r>
              <a:rPr lang="hu-HU" sz="2400" u="sng" dirty="0"/>
              <a:t> and main </a:t>
            </a:r>
            <a:r>
              <a:rPr lang="hu-HU" sz="2400" u="sng" dirty="0" err="1"/>
              <a:t>suppliers</a:t>
            </a:r>
            <a:r>
              <a:rPr lang="hu-HU" sz="2400" u="sng" dirty="0"/>
              <a:t> </a:t>
            </a:r>
            <a:r>
              <a:rPr lang="hu-HU" sz="2400" dirty="0" err="1"/>
              <a:t>known</a:t>
            </a:r>
            <a:r>
              <a:rPr lang="hu-HU" sz="2400" dirty="0"/>
              <a:t> </a:t>
            </a:r>
            <a:r>
              <a:rPr lang="hu-HU" sz="2400" dirty="0" err="1"/>
              <a:t>when</a:t>
            </a:r>
            <a:r>
              <a:rPr lang="hu-HU" sz="2400" dirty="0"/>
              <a:t> </a:t>
            </a:r>
            <a:r>
              <a:rPr lang="hu-HU" sz="2400" dirty="0" err="1"/>
              <a:t>the</a:t>
            </a:r>
            <a:r>
              <a:rPr lang="hu-HU" sz="2400" dirty="0"/>
              <a:t> </a:t>
            </a:r>
            <a:r>
              <a:rPr lang="hu-HU" sz="2400" dirty="0" err="1"/>
              <a:t>submission</a:t>
            </a:r>
            <a:r>
              <a:rPr lang="hu-HU" sz="2400" dirty="0"/>
              <a:t> is </a:t>
            </a:r>
            <a:r>
              <a:rPr lang="hu-HU" sz="2400" dirty="0" err="1"/>
              <a:t>made</a:t>
            </a:r>
            <a:endParaRPr lang="hu-HU" sz="2400" dirty="0"/>
          </a:p>
          <a:p>
            <a:pPr lvl="1"/>
            <a:r>
              <a:rPr lang="hu-HU" sz="2000" dirty="0">
                <a:latin typeface="Calibri" panose="020F0502020204030204" pitchFamily="34" charset="0"/>
                <a:cs typeface="Calibri" panose="020F0502020204030204" pitchFamily="34" charset="0"/>
              </a:rPr>
              <a:t>&gt;</a:t>
            </a:r>
            <a:r>
              <a:rPr lang="hu-HU" sz="2000" dirty="0"/>
              <a:t>20% </a:t>
            </a:r>
            <a:r>
              <a:rPr lang="hu-HU" sz="2000" dirty="0" err="1"/>
              <a:t>value</a:t>
            </a:r>
            <a:r>
              <a:rPr lang="hu-HU" sz="2000" dirty="0"/>
              <a:t> </a:t>
            </a:r>
            <a:r>
              <a:rPr lang="hu-HU" sz="2000" dirty="0" err="1"/>
              <a:t>or</a:t>
            </a:r>
            <a:r>
              <a:rPr lang="hu-HU" sz="2000" dirty="0"/>
              <a:t> </a:t>
            </a:r>
            <a:r>
              <a:rPr lang="hu-HU" sz="2000" dirty="0" err="1"/>
              <a:t>key</a:t>
            </a:r>
            <a:r>
              <a:rPr lang="hu-HU" sz="2000" dirty="0"/>
              <a:t> </a:t>
            </a:r>
            <a:r>
              <a:rPr lang="hu-HU" sz="2000" dirty="0" err="1"/>
              <a:t>elements</a:t>
            </a:r>
            <a:r>
              <a:rPr lang="hu-HU" sz="2000" dirty="0"/>
              <a:t> </a:t>
            </a:r>
            <a:r>
              <a:rPr lang="hu-HU" sz="2000" dirty="0" err="1"/>
              <a:t>provided</a:t>
            </a:r>
            <a:r>
              <a:rPr lang="hu-HU" sz="2000" dirty="0"/>
              <a:t> </a:t>
            </a:r>
          </a:p>
          <a:p>
            <a:pPr lvl="1"/>
            <a:r>
              <a:rPr lang="hu-HU" sz="2000" dirty="0"/>
              <a:t>Main </a:t>
            </a:r>
            <a:r>
              <a:rPr lang="hu-HU" sz="2000" dirty="0" err="1"/>
              <a:t>contractor</a:t>
            </a:r>
            <a:r>
              <a:rPr lang="hu-HU" sz="2000" dirty="0"/>
              <a:t> </a:t>
            </a:r>
            <a:r>
              <a:rPr lang="hu-HU" sz="2000" dirty="0" err="1"/>
              <a:t>or</a:t>
            </a:r>
            <a:r>
              <a:rPr lang="hu-HU" sz="2000" dirty="0"/>
              <a:t> </a:t>
            </a:r>
            <a:r>
              <a:rPr lang="hu-HU" sz="2000" dirty="0" err="1"/>
              <a:t>concessionaire</a:t>
            </a:r>
            <a:r>
              <a:rPr lang="hu-HU" sz="2000" dirty="0"/>
              <a:t> has </a:t>
            </a:r>
            <a:r>
              <a:rPr lang="hu-HU" sz="2000" dirty="0" err="1"/>
              <a:t>to</a:t>
            </a:r>
            <a:r>
              <a:rPr lang="hu-HU" sz="2000" dirty="0"/>
              <a:t> </a:t>
            </a:r>
            <a:r>
              <a:rPr lang="hu-HU" sz="2000" dirty="0" err="1"/>
              <a:t>ensure</a:t>
            </a:r>
            <a:r>
              <a:rPr lang="hu-HU" sz="2000" dirty="0"/>
              <a:t> </a:t>
            </a:r>
            <a:r>
              <a:rPr lang="hu-HU" sz="2000" dirty="0" err="1"/>
              <a:t>notification</a:t>
            </a:r>
            <a:r>
              <a:rPr lang="hu-HU" sz="2000" dirty="0"/>
              <a:t> / </a:t>
            </a:r>
            <a:r>
              <a:rPr lang="hu-HU" sz="2000" dirty="0" err="1"/>
              <a:t>declaration</a:t>
            </a:r>
            <a:endParaRPr lang="hu-HU" sz="2000" dirty="0"/>
          </a:p>
          <a:p>
            <a:pPr lvl="1"/>
            <a:r>
              <a:rPr lang="hu-HU" sz="2000" dirty="0" err="1"/>
              <a:t>Responsible</a:t>
            </a:r>
            <a:r>
              <a:rPr lang="hu-HU" sz="2000" dirty="0"/>
              <a:t> of </a:t>
            </a:r>
            <a:r>
              <a:rPr lang="hu-HU" sz="2000" dirty="0" err="1"/>
              <a:t>the</a:t>
            </a:r>
            <a:r>
              <a:rPr lang="hu-HU" sz="2000" dirty="0"/>
              <a:t> veracity of </a:t>
            </a:r>
            <a:r>
              <a:rPr lang="hu-HU" sz="2000" dirty="0" err="1"/>
              <a:t>the</a:t>
            </a:r>
            <a:r>
              <a:rPr lang="hu-HU" sz="2000" dirty="0"/>
              <a:t> </a:t>
            </a:r>
            <a:r>
              <a:rPr lang="hu-HU" sz="2000" dirty="0" err="1"/>
              <a:t>data</a:t>
            </a:r>
            <a:r>
              <a:rPr lang="hu-HU" sz="2000" dirty="0"/>
              <a:t> </a:t>
            </a:r>
            <a:r>
              <a:rPr lang="hu-HU" sz="2000" dirty="0" err="1"/>
              <a:t>only</a:t>
            </a:r>
            <a:r>
              <a:rPr lang="hu-HU" sz="2000" dirty="0"/>
              <a:t> in </a:t>
            </a:r>
            <a:r>
              <a:rPr lang="hu-HU" sz="2000" dirty="0" err="1"/>
              <a:t>respect</a:t>
            </a:r>
            <a:r>
              <a:rPr lang="hu-HU" sz="2000" dirty="0"/>
              <a:t> of </a:t>
            </a:r>
            <a:r>
              <a:rPr lang="hu-HU" sz="2000" dirty="0" err="1"/>
              <a:t>its</a:t>
            </a:r>
            <a:r>
              <a:rPr lang="hu-HU" sz="2000" dirty="0"/>
              <a:t> </a:t>
            </a:r>
            <a:r>
              <a:rPr lang="hu-HU" sz="2000" dirty="0" err="1"/>
              <a:t>own</a:t>
            </a:r>
            <a:r>
              <a:rPr lang="hu-HU" sz="2000" dirty="0"/>
              <a:t> </a:t>
            </a:r>
            <a:r>
              <a:rPr lang="hu-HU" sz="2000" dirty="0" err="1"/>
              <a:t>foreign</a:t>
            </a:r>
            <a:r>
              <a:rPr lang="hu-HU" sz="2000" dirty="0"/>
              <a:t> </a:t>
            </a:r>
            <a:r>
              <a:rPr lang="hu-HU" sz="2000" dirty="0" err="1"/>
              <a:t>financial</a:t>
            </a:r>
            <a:r>
              <a:rPr lang="hu-HU" sz="2000" dirty="0"/>
              <a:t> </a:t>
            </a:r>
            <a:r>
              <a:rPr lang="hu-HU" sz="2000" dirty="0" err="1"/>
              <a:t>contributions</a:t>
            </a:r>
            <a:endParaRPr lang="hu-HU" sz="20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19</a:t>
            </a:fld>
            <a:endParaRPr lang="hu-HU"/>
          </a:p>
        </p:txBody>
      </p:sp>
    </p:spTree>
    <p:extLst>
      <p:ext uri="{BB962C8B-B14F-4D97-AF65-F5344CB8AC3E}">
        <p14:creationId xmlns:p14="http://schemas.microsoft.com/office/powerpoint/2010/main" val="3982098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2667D67-CADE-4505-9BDC-E033CB358FCE}"/>
              </a:ext>
            </a:extLst>
          </p:cNvPr>
          <p:cNvSpPr>
            <a:spLocks noGrp="1"/>
          </p:cNvSpPr>
          <p:nvPr>
            <p:ph type="title"/>
          </p:nvPr>
        </p:nvSpPr>
        <p:spPr/>
        <p:txBody>
          <a:bodyPr/>
          <a:lstStyle/>
          <a:p>
            <a:r>
              <a:rPr lang="hu-HU" dirty="0"/>
              <a:t>The context</a:t>
            </a:r>
          </a:p>
        </p:txBody>
      </p:sp>
      <p:sp>
        <p:nvSpPr>
          <p:cNvPr id="3" name="Tartalom helye 2">
            <a:extLst>
              <a:ext uri="{FF2B5EF4-FFF2-40B4-BE49-F238E27FC236}">
                <a16:creationId xmlns:a16="http://schemas.microsoft.com/office/drawing/2014/main" id="{EB294BF6-D059-4751-9872-66A55B1C1FBF}"/>
              </a:ext>
            </a:extLst>
          </p:cNvPr>
          <p:cNvSpPr>
            <a:spLocks noGrp="1"/>
          </p:cNvSpPr>
          <p:nvPr>
            <p:ph idx="1"/>
          </p:nvPr>
        </p:nvSpPr>
        <p:spPr>
          <a:xfrm>
            <a:off x="408561" y="1537399"/>
            <a:ext cx="9033389" cy="5038062"/>
          </a:xfrm>
        </p:spPr>
        <p:txBody>
          <a:bodyPr>
            <a:normAutofit/>
          </a:bodyPr>
          <a:lstStyle/>
          <a:p>
            <a:pPr fontAlgn="base"/>
            <a:r>
              <a:rPr lang="hu-HU" sz="2000" dirty="0"/>
              <a:t>EU is a </a:t>
            </a:r>
            <a:r>
              <a:rPr lang="hu-HU" sz="2000" dirty="0" err="1"/>
              <a:t>customs</a:t>
            </a:r>
            <a:r>
              <a:rPr lang="hu-HU" sz="2000" dirty="0"/>
              <a:t> </a:t>
            </a:r>
            <a:r>
              <a:rPr lang="hu-HU" sz="2000" dirty="0" err="1"/>
              <a:t>union</a:t>
            </a:r>
            <a:r>
              <a:rPr lang="hu-HU" sz="2000" dirty="0"/>
              <a:t> and </a:t>
            </a:r>
            <a:r>
              <a:rPr lang="hu-HU" sz="2000" dirty="0" err="1"/>
              <a:t>based</a:t>
            </a:r>
            <a:r>
              <a:rPr lang="hu-HU" sz="2000" dirty="0"/>
              <a:t> on </a:t>
            </a:r>
            <a:r>
              <a:rPr lang="hu-HU" sz="2000" dirty="0" err="1"/>
              <a:t>the</a:t>
            </a:r>
            <a:r>
              <a:rPr lang="hu-HU" sz="2000" dirty="0"/>
              <a:t> </a:t>
            </a:r>
            <a:r>
              <a:rPr lang="hu-HU" sz="2000" dirty="0" err="1"/>
              <a:t>internal</a:t>
            </a:r>
            <a:r>
              <a:rPr lang="hu-HU" sz="2000" dirty="0"/>
              <a:t> market</a:t>
            </a:r>
          </a:p>
          <a:p>
            <a:pPr fontAlgn="base"/>
            <a:r>
              <a:rPr lang="hu-HU" sz="2000" dirty="0"/>
              <a:t>The IM </a:t>
            </a:r>
            <a:r>
              <a:rPr lang="hu-HU" sz="2000" dirty="0" err="1"/>
              <a:t>needs</a:t>
            </a:r>
            <a:r>
              <a:rPr lang="hu-HU" sz="2000" dirty="0"/>
              <a:t> </a:t>
            </a:r>
            <a:r>
              <a:rPr lang="hu-HU" sz="2000" dirty="0" err="1"/>
              <a:t>protection</a:t>
            </a:r>
            <a:r>
              <a:rPr lang="hu-HU" sz="2000" dirty="0"/>
              <a:t> </a:t>
            </a:r>
            <a:r>
              <a:rPr lang="hu-HU" sz="2000" dirty="0" err="1"/>
              <a:t>form</a:t>
            </a:r>
            <a:r>
              <a:rPr lang="hu-HU" sz="2000" dirty="0"/>
              <a:t> </a:t>
            </a:r>
            <a:r>
              <a:rPr lang="hu-HU" sz="2000" dirty="0" err="1"/>
              <a:t>threats</a:t>
            </a:r>
            <a:r>
              <a:rPr lang="hu-HU" sz="2000" dirty="0"/>
              <a:t> </a:t>
            </a:r>
            <a:r>
              <a:rPr lang="hu-HU" sz="2000" dirty="0" err="1"/>
              <a:t>originating</a:t>
            </a:r>
            <a:r>
              <a:rPr lang="hu-HU" sz="2000" dirty="0"/>
              <a:t> </a:t>
            </a:r>
            <a:r>
              <a:rPr lang="hu-HU" sz="2000" dirty="0" err="1"/>
              <a:t>from</a:t>
            </a:r>
            <a:r>
              <a:rPr lang="hu-HU" sz="2000" dirty="0"/>
              <a:t> </a:t>
            </a:r>
            <a:r>
              <a:rPr lang="hu-HU" sz="2000" dirty="0" err="1"/>
              <a:t>outside</a:t>
            </a:r>
            <a:endParaRPr lang="hu-HU" sz="2000" dirty="0"/>
          </a:p>
          <a:p>
            <a:pPr fontAlgn="base"/>
            <a:r>
              <a:rPr lang="hu-HU" sz="2000" dirty="0" err="1"/>
              <a:t>Common</a:t>
            </a:r>
            <a:r>
              <a:rPr lang="hu-HU" sz="2000" dirty="0"/>
              <a:t> EU trade policy (EU COM)</a:t>
            </a:r>
          </a:p>
          <a:p>
            <a:pPr fontAlgn="base"/>
            <a:r>
              <a:rPr lang="hu-HU" sz="2000" dirty="0"/>
              <a:t>WTO </a:t>
            </a:r>
            <a:r>
              <a:rPr lang="hu-HU" sz="2000" dirty="0" err="1"/>
              <a:t>rules</a:t>
            </a:r>
            <a:r>
              <a:rPr lang="hu-HU" sz="2000" dirty="0"/>
              <a:t> </a:t>
            </a:r>
            <a:r>
              <a:rPr lang="hu-HU" sz="2000" dirty="0" err="1"/>
              <a:t>are</a:t>
            </a:r>
            <a:r>
              <a:rPr lang="hu-HU" sz="2000" dirty="0"/>
              <a:t> </a:t>
            </a:r>
            <a:r>
              <a:rPr lang="hu-HU" sz="2000" dirty="0" err="1"/>
              <a:t>setting</a:t>
            </a:r>
            <a:r>
              <a:rPr lang="hu-HU" sz="2000" dirty="0"/>
              <a:t> </a:t>
            </a:r>
            <a:r>
              <a:rPr lang="hu-HU" sz="2000" dirty="0" err="1"/>
              <a:t>the</a:t>
            </a:r>
            <a:r>
              <a:rPr lang="hu-HU" sz="2000" dirty="0"/>
              <a:t> </a:t>
            </a:r>
            <a:r>
              <a:rPr lang="hu-HU" sz="2000" dirty="0" err="1"/>
              <a:t>broader</a:t>
            </a:r>
            <a:r>
              <a:rPr lang="hu-HU" sz="2000" dirty="0"/>
              <a:t> </a:t>
            </a:r>
            <a:r>
              <a:rPr lang="hu-HU" sz="2000" dirty="0" err="1"/>
              <a:t>framework</a:t>
            </a:r>
            <a:endParaRPr lang="hu-HU" sz="2000" dirty="0"/>
          </a:p>
          <a:p>
            <a:pPr fontAlgn="base"/>
            <a:r>
              <a:rPr lang="hu-HU" sz="2000" dirty="0"/>
              <a:t>EU is </a:t>
            </a:r>
            <a:r>
              <a:rPr lang="hu-HU" sz="2000" dirty="0" err="1"/>
              <a:t>the</a:t>
            </a:r>
            <a:r>
              <a:rPr lang="hu-HU" sz="2000" dirty="0"/>
              <a:t> </a:t>
            </a:r>
            <a:r>
              <a:rPr lang="hu-HU" sz="2000" dirty="0" err="1"/>
              <a:t>biggest</a:t>
            </a:r>
            <a:r>
              <a:rPr lang="hu-HU" sz="2000" dirty="0"/>
              <a:t> </a:t>
            </a:r>
            <a:r>
              <a:rPr lang="hu-HU" sz="2000" dirty="0" err="1"/>
              <a:t>promoter</a:t>
            </a:r>
            <a:r>
              <a:rPr lang="hu-HU" sz="2000" dirty="0"/>
              <a:t> of fair </a:t>
            </a:r>
            <a:r>
              <a:rPr lang="hu-HU" sz="2000" dirty="0" err="1"/>
              <a:t>international</a:t>
            </a:r>
            <a:r>
              <a:rPr lang="hu-HU" sz="2000" dirty="0"/>
              <a:t> trade and </a:t>
            </a:r>
            <a:r>
              <a:rPr lang="hu-HU" sz="2000" dirty="0" err="1"/>
              <a:t>multilaterism</a:t>
            </a:r>
            <a:endParaRPr lang="hu-HU" sz="2000" dirty="0"/>
          </a:p>
          <a:p>
            <a:pPr fontAlgn="base"/>
            <a:r>
              <a:rPr lang="hu-HU" sz="2000" dirty="0" err="1"/>
              <a:t>Recently</a:t>
            </a:r>
            <a:r>
              <a:rPr lang="hu-HU" sz="2000" dirty="0"/>
              <a:t>, </a:t>
            </a:r>
            <a:r>
              <a:rPr lang="hu-HU" sz="2000" u="sng" dirty="0" err="1"/>
              <a:t>challenges</a:t>
            </a:r>
            <a:r>
              <a:rPr lang="hu-HU" sz="2000" u="sng" dirty="0"/>
              <a:t> </a:t>
            </a:r>
            <a:r>
              <a:rPr lang="hu-HU" sz="2000" u="sng" dirty="0" err="1"/>
              <a:t>appeared</a:t>
            </a:r>
            <a:r>
              <a:rPr lang="hu-HU" sz="2000" u="sng" dirty="0"/>
              <a:t> </a:t>
            </a:r>
            <a:r>
              <a:rPr lang="hu-HU" sz="2000" u="sng" dirty="0" err="1"/>
              <a:t>against</a:t>
            </a:r>
            <a:r>
              <a:rPr lang="hu-HU" sz="2000" u="sng" dirty="0"/>
              <a:t> </a:t>
            </a:r>
            <a:r>
              <a:rPr lang="hu-HU" sz="2000" u="sng" dirty="0" err="1"/>
              <a:t>this</a:t>
            </a:r>
            <a:r>
              <a:rPr lang="hu-HU" sz="2000" u="sng" dirty="0"/>
              <a:t> </a:t>
            </a:r>
            <a:r>
              <a:rPr lang="hu-HU" sz="2000" u="sng" dirty="0" err="1"/>
              <a:t>approach</a:t>
            </a:r>
            <a:r>
              <a:rPr lang="hu-HU" sz="2000" dirty="0"/>
              <a:t> </a:t>
            </a:r>
            <a:r>
              <a:rPr lang="hu-HU" sz="2000" dirty="0" err="1"/>
              <a:t>from</a:t>
            </a:r>
            <a:r>
              <a:rPr lang="hu-HU" sz="2000" dirty="0"/>
              <a:t> </a:t>
            </a:r>
            <a:r>
              <a:rPr lang="hu-HU" sz="2000" dirty="0" err="1"/>
              <a:t>different</a:t>
            </a:r>
            <a:r>
              <a:rPr lang="hu-HU" sz="2000" dirty="0"/>
              <a:t> </a:t>
            </a:r>
            <a:r>
              <a:rPr lang="hu-HU" sz="2000" dirty="0" err="1"/>
              <a:t>actors</a:t>
            </a:r>
            <a:endParaRPr lang="hu-HU" sz="2000" dirty="0"/>
          </a:p>
          <a:p>
            <a:pPr fontAlgn="base"/>
            <a:r>
              <a:rPr lang="hu-HU" sz="2000" dirty="0"/>
              <a:t>The EU had </a:t>
            </a:r>
            <a:r>
              <a:rPr lang="hu-HU" sz="2000" dirty="0" err="1"/>
              <a:t>to</a:t>
            </a:r>
            <a:r>
              <a:rPr lang="hu-HU" sz="2000" dirty="0"/>
              <a:t> </a:t>
            </a:r>
            <a:r>
              <a:rPr lang="hu-HU" sz="2000" dirty="0" err="1"/>
              <a:t>redefine</a:t>
            </a:r>
            <a:r>
              <a:rPr lang="hu-HU" sz="2000" dirty="0"/>
              <a:t> </a:t>
            </a:r>
            <a:r>
              <a:rPr lang="hu-HU" sz="2000" dirty="0" err="1"/>
              <a:t>its</a:t>
            </a:r>
            <a:r>
              <a:rPr lang="hu-HU" sz="2000" dirty="0"/>
              <a:t> </a:t>
            </a:r>
            <a:r>
              <a:rPr lang="hu-HU" sz="2000" dirty="0" err="1"/>
              <a:t>interests</a:t>
            </a:r>
            <a:r>
              <a:rPr lang="hu-HU" sz="2000" dirty="0"/>
              <a:t> and </a:t>
            </a:r>
            <a:r>
              <a:rPr lang="hu-HU" sz="2000" dirty="0" err="1"/>
              <a:t>how</a:t>
            </a:r>
            <a:r>
              <a:rPr lang="hu-HU" sz="2000" dirty="0"/>
              <a:t> </a:t>
            </a:r>
            <a:r>
              <a:rPr lang="hu-HU" sz="2000" dirty="0" err="1"/>
              <a:t>to</a:t>
            </a:r>
            <a:r>
              <a:rPr lang="hu-HU" sz="2000" dirty="0"/>
              <a:t> </a:t>
            </a:r>
            <a:r>
              <a:rPr lang="hu-HU" sz="2000" dirty="0" err="1"/>
              <a:t>protect</a:t>
            </a:r>
            <a:r>
              <a:rPr lang="hu-HU" sz="2000" dirty="0"/>
              <a:t> </a:t>
            </a:r>
            <a:r>
              <a:rPr lang="hu-HU" sz="2000" dirty="0" err="1"/>
              <a:t>them</a:t>
            </a:r>
            <a:endParaRPr lang="hu-HU" sz="2000" dirty="0"/>
          </a:p>
          <a:p>
            <a:pPr fontAlgn="base"/>
            <a:r>
              <a:rPr lang="hu-HU" sz="2000" dirty="0"/>
              <a:t>The </a:t>
            </a:r>
            <a:r>
              <a:rPr lang="hu-HU" sz="2000" dirty="0" err="1"/>
              <a:t>pandemic</a:t>
            </a:r>
            <a:r>
              <a:rPr lang="hu-HU" sz="2000" dirty="0"/>
              <a:t>, </a:t>
            </a:r>
            <a:r>
              <a:rPr lang="hu-HU" sz="2000" dirty="0" err="1"/>
              <a:t>wars</a:t>
            </a:r>
            <a:r>
              <a:rPr lang="hu-HU" sz="2000" dirty="0"/>
              <a:t> and </a:t>
            </a:r>
            <a:r>
              <a:rPr lang="hu-HU" sz="2000" dirty="0" err="1"/>
              <a:t>the</a:t>
            </a:r>
            <a:r>
              <a:rPr lang="hu-HU" sz="2000" dirty="0"/>
              <a:t> </a:t>
            </a:r>
            <a:r>
              <a:rPr lang="hu-HU" sz="2000" dirty="0" err="1"/>
              <a:t>sanctions</a:t>
            </a:r>
            <a:r>
              <a:rPr lang="hu-HU" sz="2000" dirty="0"/>
              <a:t> </a:t>
            </a:r>
            <a:r>
              <a:rPr lang="hu-HU" sz="2000" dirty="0" err="1"/>
              <a:t>also</a:t>
            </a:r>
            <a:r>
              <a:rPr lang="hu-HU" sz="2000" dirty="0"/>
              <a:t> </a:t>
            </a:r>
            <a:r>
              <a:rPr lang="hu-HU" sz="2000" dirty="0" err="1"/>
              <a:t>changed</a:t>
            </a:r>
            <a:r>
              <a:rPr lang="hu-HU" sz="2000" dirty="0"/>
              <a:t> </a:t>
            </a:r>
            <a:r>
              <a:rPr lang="hu-HU" sz="2000" dirty="0" err="1"/>
              <a:t>the</a:t>
            </a:r>
            <a:r>
              <a:rPr lang="hu-HU" sz="2000" dirty="0"/>
              <a:t> </a:t>
            </a:r>
            <a:r>
              <a:rPr lang="hu-HU" sz="2000" dirty="0" err="1"/>
              <a:t>landscape</a:t>
            </a:r>
            <a:endParaRPr lang="hu-HU" sz="2000" dirty="0"/>
          </a:p>
          <a:p>
            <a:pPr fontAlgn="base"/>
            <a:r>
              <a:rPr lang="hu-HU" sz="2000" dirty="0" err="1"/>
              <a:t>Emergence</a:t>
            </a:r>
            <a:r>
              <a:rPr lang="hu-HU" sz="2000" dirty="0"/>
              <a:t> of </a:t>
            </a:r>
            <a:r>
              <a:rPr lang="hu-HU" sz="2000" dirty="0" err="1"/>
              <a:t>China</a:t>
            </a:r>
            <a:r>
              <a:rPr lang="hu-HU" sz="2000" dirty="0"/>
              <a:t> at </a:t>
            </a:r>
            <a:r>
              <a:rPr lang="hu-HU" sz="2000" dirty="0" err="1"/>
              <a:t>international</a:t>
            </a:r>
            <a:r>
              <a:rPr lang="hu-HU" sz="2000" dirty="0"/>
              <a:t> </a:t>
            </a:r>
            <a:r>
              <a:rPr lang="hu-HU" sz="2000" dirty="0" err="1"/>
              <a:t>level</a:t>
            </a:r>
            <a:endParaRPr lang="hu-HU" sz="2000" dirty="0"/>
          </a:p>
          <a:p>
            <a:pPr fontAlgn="base"/>
            <a:r>
              <a:rPr lang="hu-HU" sz="2000" dirty="0" err="1"/>
              <a:t>What</a:t>
            </a:r>
            <a:r>
              <a:rPr lang="hu-HU" sz="2000" dirty="0"/>
              <a:t> is </a:t>
            </a:r>
            <a:r>
              <a:rPr lang="hu-HU" sz="2000" dirty="0" err="1"/>
              <a:t>the</a:t>
            </a:r>
            <a:r>
              <a:rPr lang="hu-HU" sz="2000" dirty="0"/>
              <a:t> </a:t>
            </a:r>
            <a:r>
              <a:rPr lang="hu-HU" sz="2000" dirty="0" err="1"/>
              <a:t>new</a:t>
            </a:r>
            <a:r>
              <a:rPr lang="hu-HU" sz="2000" dirty="0"/>
              <a:t> </a:t>
            </a:r>
            <a:r>
              <a:rPr lang="hu-HU" sz="2000" dirty="0" err="1"/>
              <a:t>normal</a:t>
            </a:r>
            <a:r>
              <a:rPr lang="hu-HU" sz="2000" dirty="0"/>
              <a:t> and </a:t>
            </a:r>
            <a:r>
              <a:rPr lang="hu-HU" sz="2000" dirty="0" err="1"/>
              <a:t>how</a:t>
            </a:r>
            <a:r>
              <a:rPr lang="hu-HU" sz="2000" dirty="0"/>
              <a:t> </a:t>
            </a:r>
            <a:r>
              <a:rPr lang="hu-HU" sz="2000" dirty="0" err="1"/>
              <a:t>to</a:t>
            </a:r>
            <a:r>
              <a:rPr lang="hu-HU" sz="2000" dirty="0"/>
              <a:t> </a:t>
            </a:r>
            <a:r>
              <a:rPr lang="hu-HU" sz="2000" dirty="0" err="1"/>
              <a:t>adhere</a:t>
            </a:r>
            <a:r>
              <a:rPr lang="hu-HU" sz="2000" dirty="0"/>
              <a:t> </a:t>
            </a:r>
            <a:r>
              <a:rPr lang="hu-HU" sz="2000" dirty="0" err="1"/>
              <a:t>to</a:t>
            </a:r>
            <a:r>
              <a:rPr lang="hu-HU" sz="2000" dirty="0"/>
              <a:t> </a:t>
            </a:r>
            <a:r>
              <a:rPr lang="hu-HU" sz="2000" dirty="0" err="1"/>
              <a:t>it</a:t>
            </a:r>
            <a:r>
              <a:rPr lang="hu-HU" sz="2000" dirty="0"/>
              <a:t>?</a:t>
            </a:r>
            <a:endParaRPr lang="en-GB" sz="2000" dirty="0"/>
          </a:p>
          <a:p>
            <a:pPr fontAlgn="base"/>
            <a:r>
              <a:rPr lang="hu-HU" sz="2000" dirty="0"/>
              <a:t>A </a:t>
            </a:r>
            <a:r>
              <a:rPr lang="hu-HU" sz="2000" dirty="0" err="1"/>
              <a:t>chain</a:t>
            </a:r>
            <a:r>
              <a:rPr lang="hu-HU" sz="2000" dirty="0"/>
              <a:t> of </a:t>
            </a:r>
            <a:r>
              <a:rPr lang="hu-HU" sz="2000" dirty="0" err="1"/>
              <a:t>legislative</a:t>
            </a:r>
            <a:r>
              <a:rPr lang="hu-HU" sz="2000" dirty="0"/>
              <a:t> </a:t>
            </a:r>
            <a:r>
              <a:rPr lang="hu-HU" sz="2000" dirty="0" err="1"/>
              <a:t>processess</a:t>
            </a:r>
            <a:r>
              <a:rPr lang="hu-HU" sz="2000" dirty="0"/>
              <a:t> </a:t>
            </a:r>
            <a:r>
              <a:rPr lang="hu-HU" sz="2000" dirty="0" err="1"/>
              <a:t>started</a:t>
            </a:r>
            <a:r>
              <a:rPr lang="hu-HU" sz="2000" dirty="0"/>
              <a:t> </a:t>
            </a:r>
            <a:r>
              <a:rPr lang="hu-HU" sz="2000" dirty="0" err="1"/>
              <a:t>some</a:t>
            </a:r>
            <a:r>
              <a:rPr lang="hu-HU" sz="2000" dirty="0"/>
              <a:t> </a:t>
            </a:r>
            <a:r>
              <a:rPr lang="hu-HU" sz="2000" dirty="0" err="1"/>
              <a:t>years</a:t>
            </a:r>
            <a:r>
              <a:rPr lang="hu-HU" sz="2000" dirty="0"/>
              <a:t> </a:t>
            </a:r>
            <a:r>
              <a:rPr lang="hu-HU" sz="2000" dirty="0" err="1"/>
              <a:t>ago</a:t>
            </a:r>
            <a:endParaRPr lang="hu-HU" sz="2000" dirty="0"/>
          </a:p>
        </p:txBody>
      </p:sp>
    </p:spTree>
    <p:extLst>
      <p:ext uri="{BB962C8B-B14F-4D97-AF65-F5344CB8AC3E}">
        <p14:creationId xmlns:p14="http://schemas.microsoft.com/office/powerpoint/2010/main" val="3431564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8"/>
            <a:ext cx="8560340" cy="5184077"/>
          </a:xfrm>
        </p:spPr>
        <p:txBody>
          <a:bodyPr>
            <a:normAutofit lnSpcReduction="10000"/>
          </a:bodyPr>
          <a:lstStyle/>
          <a:p>
            <a:r>
              <a:rPr lang="hu-HU" sz="2400" dirty="0"/>
              <a:t>General </a:t>
            </a:r>
            <a:r>
              <a:rPr lang="hu-HU" sz="2400" dirty="0" err="1"/>
              <a:t>procedural</a:t>
            </a:r>
            <a:r>
              <a:rPr lang="hu-HU" sz="2400" dirty="0"/>
              <a:t> </a:t>
            </a:r>
            <a:r>
              <a:rPr lang="hu-HU" sz="2400" dirty="0" err="1"/>
              <a:t>rules</a:t>
            </a:r>
            <a:r>
              <a:rPr lang="hu-HU" sz="2400" dirty="0"/>
              <a:t> </a:t>
            </a:r>
            <a:r>
              <a:rPr lang="hu-HU" sz="2400" dirty="0" err="1"/>
              <a:t>apply</a:t>
            </a:r>
            <a:endParaRPr lang="hu-HU" sz="2400" dirty="0"/>
          </a:p>
          <a:p>
            <a:r>
              <a:rPr lang="hu-HU" sz="2400" u="sng" dirty="0" err="1"/>
              <a:t>Preliminary</a:t>
            </a:r>
            <a:r>
              <a:rPr lang="hu-HU" sz="2400" u="sng" dirty="0"/>
              <a:t> </a:t>
            </a:r>
            <a:r>
              <a:rPr lang="hu-HU" sz="2400" u="sng" dirty="0" err="1"/>
              <a:t>review</a:t>
            </a:r>
            <a:r>
              <a:rPr lang="hu-HU" sz="2400" u="sng" dirty="0"/>
              <a:t> 20 </a:t>
            </a:r>
            <a:r>
              <a:rPr lang="hu-HU" sz="2400" u="sng" dirty="0" err="1"/>
              <a:t>working</a:t>
            </a:r>
            <a:r>
              <a:rPr lang="hu-HU" sz="2400" u="sng" dirty="0"/>
              <a:t> </a:t>
            </a:r>
            <a:r>
              <a:rPr lang="hu-HU" sz="2400" u="sng" dirty="0" err="1"/>
              <a:t>days</a:t>
            </a:r>
            <a:r>
              <a:rPr lang="hu-HU" sz="2400" u="sng" dirty="0"/>
              <a:t> </a:t>
            </a:r>
            <a:r>
              <a:rPr lang="hu-HU" sz="2400" dirty="0" err="1"/>
              <a:t>after</a:t>
            </a:r>
            <a:r>
              <a:rPr lang="hu-HU" sz="2400" dirty="0"/>
              <a:t> </a:t>
            </a:r>
            <a:r>
              <a:rPr lang="hu-HU" sz="2400" dirty="0" err="1"/>
              <a:t>receiving</a:t>
            </a:r>
            <a:r>
              <a:rPr lang="hu-HU" sz="2400" dirty="0"/>
              <a:t> </a:t>
            </a:r>
            <a:r>
              <a:rPr lang="hu-HU" sz="2400" dirty="0" err="1"/>
              <a:t>complete</a:t>
            </a:r>
            <a:r>
              <a:rPr lang="hu-HU" sz="2400" dirty="0"/>
              <a:t> </a:t>
            </a:r>
            <a:r>
              <a:rPr lang="hu-HU" sz="2400" dirty="0" err="1"/>
              <a:t>notification</a:t>
            </a:r>
            <a:endParaRPr lang="hu-HU" sz="2400" dirty="0"/>
          </a:p>
          <a:p>
            <a:pPr lvl="1"/>
            <a:r>
              <a:rPr lang="hu-HU" sz="2000" dirty="0"/>
              <a:t>COM </a:t>
            </a:r>
            <a:r>
              <a:rPr lang="hu-HU" sz="2000" dirty="0" err="1"/>
              <a:t>may</a:t>
            </a:r>
            <a:r>
              <a:rPr lang="hu-HU" sz="2000" dirty="0"/>
              <a:t> </a:t>
            </a:r>
            <a:r>
              <a:rPr lang="hu-HU" sz="2000" dirty="0" err="1"/>
              <a:t>extend</a:t>
            </a:r>
            <a:r>
              <a:rPr lang="hu-HU" sz="2000" dirty="0"/>
              <a:t> </a:t>
            </a:r>
            <a:r>
              <a:rPr lang="hu-HU" sz="2000" dirty="0" err="1"/>
              <a:t>once</a:t>
            </a:r>
            <a:r>
              <a:rPr lang="hu-HU" sz="2000" dirty="0"/>
              <a:t> </a:t>
            </a:r>
            <a:r>
              <a:rPr lang="hu-HU" sz="2000" dirty="0" err="1"/>
              <a:t>with</a:t>
            </a:r>
            <a:r>
              <a:rPr lang="hu-HU" sz="2000" dirty="0"/>
              <a:t> 10 </a:t>
            </a:r>
            <a:r>
              <a:rPr lang="hu-HU" sz="2000" dirty="0" err="1"/>
              <a:t>working</a:t>
            </a:r>
            <a:r>
              <a:rPr lang="hu-HU" sz="2000" dirty="0"/>
              <a:t> </a:t>
            </a:r>
            <a:r>
              <a:rPr lang="hu-HU" sz="2000" dirty="0" err="1"/>
              <a:t>days</a:t>
            </a:r>
            <a:endParaRPr lang="hu-HU" sz="2000" dirty="0"/>
          </a:p>
          <a:p>
            <a:pPr lvl="1"/>
            <a:r>
              <a:rPr lang="hu-HU" sz="2000" dirty="0"/>
              <a:t>Multi-</a:t>
            </a:r>
            <a:r>
              <a:rPr lang="hu-HU" sz="2000" dirty="0" err="1"/>
              <a:t>stage</a:t>
            </a:r>
            <a:r>
              <a:rPr lang="hu-HU" sz="2000" dirty="0"/>
              <a:t> </a:t>
            </a:r>
            <a:r>
              <a:rPr lang="hu-HU" sz="2000" dirty="0" err="1"/>
              <a:t>procedures</a:t>
            </a:r>
            <a:r>
              <a:rPr lang="hu-HU" sz="2000" dirty="0"/>
              <a:t>: 20 </a:t>
            </a:r>
            <a:r>
              <a:rPr lang="hu-HU" sz="2000" dirty="0" err="1"/>
              <a:t>working</a:t>
            </a:r>
            <a:r>
              <a:rPr lang="hu-HU" sz="2000" dirty="0"/>
              <a:t> </a:t>
            </a:r>
            <a:r>
              <a:rPr lang="hu-HU" sz="2000" dirty="0" err="1"/>
              <a:t>days</a:t>
            </a:r>
            <a:r>
              <a:rPr lang="hu-HU" sz="2000" dirty="0"/>
              <a:t> </a:t>
            </a:r>
            <a:r>
              <a:rPr lang="hu-HU" sz="2000" dirty="0" err="1"/>
              <a:t>assessment</a:t>
            </a:r>
            <a:r>
              <a:rPr lang="hu-HU" sz="2000" dirty="0"/>
              <a:t> </a:t>
            </a:r>
            <a:r>
              <a:rPr lang="hu-HU" sz="2000" dirty="0" err="1"/>
              <a:t>supsension</a:t>
            </a:r>
            <a:r>
              <a:rPr lang="hu-HU" sz="2000" dirty="0"/>
              <a:t> </a:t>
            </a:r>
            <a:r>
              <a:rPr lang="hu-HU" sz="2000" dirty="0" err="1"/>
              <a:t>depending</a:t>
            </a:r>
            <a:r>
              <a:rPr lang="hu-HU" sz="2000" dirty="0"/>
              <a:t> on </a:t>
            </a:r>
            <a:r>
              <a:rPr lang="hu-HU" sz="2000" dirty="0" err="1"/>
              <a:t>the</a:t>
            </a:r>
            <a:r>
              <a:rPr lang="hu-HU" sz="2000" dirty="0"/>
              <a:t> </a:t>
            </a:r>
            <a:r>
              <a:rPr lang="hu-HU" sz="2000" dirty="0" err="1"/>
              <a:t>participation</a:t>
            </a:r>
            <a:r>
              <a:rPr lang="hu-HU" sz="2000" dirty="0"/>
              <a:t> </a:t>
            </a:r>
            <a:r>
              <a:rPr lang="hu-HU" sz="2000" dirty="0" err="1"/>
              <a:t>additional</a:t>
            </a:r>
            <a:r>
              <a:rPr lang="hu-HU" sz="2000" dirty="0"/>
              <a:t> 20 </a:t>
            </a:r>
            <a:r>
              <a:rPr lang="hu-HU" sz="2000" dirty="0" err="1"/>
              <a:t>working</a:t>
            </a:r>
            <a:r>
              <a:rPr lang="hu-HU" sz="2000" dirty="0"/>
              <a:t> </a:t>
            </a:r>
            <a:r>
              <a:rPr lang="hu-HU" sz="2000" dirty="0" err="1"/>
              <a:t>days</a:t>
            </a:r>
            <a:endParaRPr lang="hu-HU" sz="2000" dirty="0"/>
          </a:p>
          <a:p>
            <a:r>
              <a:rPr lang="hu-HU" sz="2400" dirty="0"/>
              <a:t>Decision </a:t>
            </a:r>
            <a:r>
              <a:rPr lang="hu-HU" sz="2400" dirty="0" err="1"/>
              <a:t>about</a:t>
            </a:r>
            <a:r>
              <a:rPr lang="hu-HU" sz="2400" dirty="0"/>
              <a:t> </a:t>
            </a:r>
            <a:r>
              <a:rPr lang="hu-HU" sz="2400" dirty="0" err="1"/>
              <a:t>the</a:t>
            </a:r>
            <a:r>
              <a:rPr lang="hu-HU" sz="2400" dirty="0"/>
              <a:t> in-</a:t>
            </a:r>
            <a:r>
              <a:rPr lang="hu-HU" sz="2400" dirty="0" err="1"/>
              <a:t>dept</a:t>
            </a:r>
            <a:r>
              <a:rPr lang="hu-HU" sz="2400" dirty="0"/>
              <a:t> </a:t>
            </a:r>
            <a:r>
              <a:rPr lang="hu-HU" sz="2400" dirty="0" err="1"/>
              <a:t>investigation</a:t>
            </a:r>
            <a:r>
              <a:rPr lang="hu-HU" sz="2400" dirty="0"/>
              <a:t> </a:t>
            </a:r>
            <a:r>
              <a:rPr lang="hu-HU" sz="2400" dirty="0" err="1"/>
              <a:t>within</a:t>
            </a:r>
            <a:r>
              <a:rPr lang="hu-HU" sz="2400" dirty="0"/>
              <a:t> </a:t>
            </a:r>
            <a:r>
              <a:rPr lang="hu-HU" sz="2400" dirty="0" err="1"/>
              <a:t>this</a:t>
            </a:r>
            <a:r>
              <a:rPr lang="hu-HU" sz="2400" dirty="0"/>
              <a:t> </a:t>
            </a:r>
            <a:r>
              <a:rPr lang="hu-HU" sz="2400" dirty="0" err="1"/>
              <a:t>time</a:t>
            </a:r>
            <a:r>
              <a:rPr lang="hu-HU" sz="2400" dirty="0"/>
              <a:t> limit – </a:t>
            </a:r>
            <a:r>
              <a:rPr lang="hu-HU" sz="2400" dirty="0" err="1"/>
              <a:t>informing</a:t>
            </a:r>
            <a:r>
              <a:rPr lang="hu-HU" sz="2400" dirty="0"/>
              <a:t> </a:t>
            </a:r>
            <a:r>
              <a:rPr lang="hu-HU" sz="2400" dirty="0" err="1"/>
              <a:t>the</a:t>
            </a:r>
            <a:r>
              <a:rPr lang="hu-HU" sz="2400" dirty="0"/>
              <a:t> CA/E and </a:t>
            </a:r>
            <a:r>
              <a:rPr lang="hu-HU" sz="2400" dirty="0" err="1"/>
              <a:t>economic</a:t>
            </a:r>
            <a:r>
              <a:rPr lang="hu-HU" sz="2400" dirty="0"/>
              <a:t> operator </a:t>
            </a:r>
            <a:r>
              <a:rPr lang="hu-HU" sz="2400" dirty="0" err="1"/>
              <a:t>without</a:t>
            </a:r>
            <a:r>
              <a:rPr lang="hu-HU" sz="2400" dirty="0"/>
              <a:t> </a:t>
            </a:r>
            <a:r>
              <a:rPr lang="hu-HU" sz="2400" dirty="0" err="1"/>
              <a:t>delay</a:t>
            </a:r>
            <a:endParaRPr lang="hu-HU" sz="2400" dirty="0"/>
          </a:p>
          <a:p>
            <a:r>
              <a:rPr lang="hu-HU" sz="2400" dirty="0" err="1"/>
              <a:t>Missing</a:t>
            </a:r>
            <a:r>
              <a:rPr lang="hu-HU" sz="2400" dirty="0"/>
              <a:t> </a:t>
            </a:r>
            <a:r>
              <a:rPr lang="hu-HU" sz="2400" dirty="0" err="1"/>
              <a:t>information</a:t>
            </a:r>
            <a:r>
              <a:rPr lang="hu-HU" sz="2400" dirty="0"/>
              <a:t>: COM </a:t>
            </a:r>
            <a:r>
              <a:rPr lang="hu-HU" sz="2400" dirty="0" err="1"/>
              <a:t>may</a:t>
            </a:r>
            <a:r>
              <a:rPr lang="hu-HU" sz="2400" dirty="0"/>
              <a:t> </a:t>
            </a:r>
            <a:r>
              <a:rPr lang="hu-HU" sz="2400" dirty="0" err="1"/>
              <a:t>request</a:t>
            </a:r>
            <a:r>
              <a:rPr lang="hu-HU" sz="2400" dirty="0"/>
              <a:t> </a:t>
            </a:r>
            <a:r>
              <a:rPr lang="hu-HU" sz="2400" dirty="0" err="1"/>
              <a:t>additional</a:t>
            </a:r>
            <a:r>
              <a:rPr lang="hu-HU" sz="2400" dirty="0"/>
              <a:t> </a:t>
            </a:r>
            <a:r>
              <a:rPr lang="hu-HU" sz="2400" dirty="0" err="1"/>
              <a:t>information</a:t>
            </a:r>
            <a:r>
              <a:rPr lang="hu-HU" sz="2400" dirty="0"/>
              <a:t> – </a:t>
            </a:r>
            <a:r>
              <a:rPr lang="hu-HU" sz="2400" dirty="0" err="1"/>
              <a:t>time</a:t>
            </a:r>
            <a:r>
              <a:rPr lang="hu-HU" sz="2400" dirty="0"/>
              <a:t> </a:t>
            </a:r>
            <a:r>
              <a:rPr lang="hu-HU" sz="2400" dirty="0" err="1"/>
              <a:t>limits</a:t>
            </a:r>
            <a:r>
              <a:rPr lang="hu-HU" sz="2400" dirty="0"/>
              <a:t> </a:t>
            </a:r>
            <a:r>
              <a:rPr lang="hu-HU" sz="2400" dirty="0" err="1"/>
              <a:t>from</a:t>
            </a:r>
            <a:r>
              <a:rPr lang="hu-HU" sz="2400" dirty="0"/>
              <a:t> </a:t>
            </a:r>
            <a:r>
              <a:rPr lang="hu-HU" sz="2400" dirty="0" err="1"/>
              <a:t>the</a:t>
            </a:r>
            <a:r>
              <a:rPr lang="hu-HU" sz="2400" dirty="0"/>
              <a:t> </a:t>
            </a:r>
            <a:r>
              <a:rPr lang="hu-HU" sz="2400" dirty="0" err="1"/>
              <a:t>new</a:t>
            </a:r>
            <a:r>
              <a:rPr lang="hu-HU" sz="2400" dirty="0"/>
              <a:t> </a:t>
            </a:r>
            <a:r>
              <a:rPr lang="hu-HU" sz="2400" dirty="0" err="1"/>
              <a:t>submission</a:t>
            </a:r>
            <a:r>
              <a:rPr lang="hu-HU" sz="2400" dirty="0"/>
              <a:t> – ex </a:t>
            </a:r>
            <a:r>
              <a:rPr lang="hu-HU" sz="2400" dirty="0" err="1"/>
              <a:t>officio</a:t>
            </a:r>
            <a:r>
              <a:rPr lang="hu-HU" sz="2400" dirty="0"/>
              <a:t> </a:t>
            </a:r>
            <a:r>
              <a:rPr lang="hu-HU" sz="2400" dirty="0" err="1"/>
              <a:t>avenue</a:t>
            </a:r>
            <a:r>
              <a:rPr lang="hu-HU" sz="2400" dirty="0"/>
              <a:t> is </a:t>
            </a:r>
            <a:r>
              <a:rPr lang="hu-HU" sz="2400" dirty="0" err="1"/>
              <a:t>also</a:t>
            </a:r>
            <a:r>
              <a:rPr lang="hu-HU" sz="2400" dirty="0"/>
              <a:t> </a:t>
            </a:r>
            <a:r>
              <a:rPr lang="hu-HU" sz="2400" dirty="0" err="1"/>
              <a:t>open</a:t>
            </a:r>
            <a:endParaRPr lang="hu-HU" sz="2400" dirty="0"/>
          </a:p>
          <a:p>
            <a:r>
              <a:rPr lang="hu-HU" sz="2400" u="sng" dirty="0"/>
              <a:t>In-</a:t>
            </a:r>
            <a:r>
              <a:rPr lang="hu-HU" sz="2400" u="sng" dirty="0" err="1"/>
              <a:t>depth</a:t>
            </a:r>
            <a:r>
              <a:rPr lang="hu-HU" sz="2400" u="sng" dirty="0"/>
              <a:t> </a:t>
            </a:r>
            <a:r>
              <a:rPr lang="hu-HU" sz="2400" u="sng" dirty="0" err="1"/>
              <a:t>investigation</a:t>
            </a:r>
            <a:r>
              <a:rPr lang="hu-HU" sz="2400" u="sng" dirty="0"/>
              <a:t> 110 </a:t>
            </a:r>
            <a:r>
              <a:rPr lang="hu-HU" sz="2400" u="sng" dirty="0" err="1"/>
              <a:t>working</a:t>
            </a:r>
            <a:r>
              <a:rPr lang="hu-HU" sz="2400" u="sng" dirty="0"/>
              <a:t> </a:t>
            </a:r>
            <a:r>
              <a:rPr lang="hu-HU" sz="2400" u="sng" dirty="0" err="1"/>
              <a:t>days</a:t>
            </a:r>
            <a:endParaRPr lang="hu-HU" sz="2400" u="sng" dirty="0"/>
          </a:p>
          <a:p>
            <a:pPr lvl="1"/>
            <a:r>
              <a:rPr lang="hu-HU" sz="2000" dirty="0"/>
              <a:t>May be </a:t>
            </a:r>
            <a:r>
              <a:rPr lang="hu-HU" sz="2000" dirty="0" err="1"/>
              <a:t>extended</a:t>
            </a:r>
            <a:r>
              <a:rPr lang="hu-HU" sz="2000" dirty="0"/>
              <a:t> </a:t>
            </a:r>
            <a:r>
              <a:rPr lang="hu-HU" sz="2000" dirty="0" err="1"/>
              <a:t>once</a:t>
            </a:r>
            <a:r>
              <a:rPr lang="hu-HU" sz="2000" dirty="0"/>
              <a:t> </a:t>
            </a:r>
            <a:r>
              <a:rPr lang="hu-HU" sz="2000" dirty="0" err="1"/>
              <a:t>with</a:t>
            </a:r>
            <a:r>
              <a:rPr lang="hu-HU" sz="2000" dirty="0"/>
              <a:t> 20 </a:t>
            </a:r>
            <a:r>
              <a:rPr lang="hu-HU" sz="2000" dirty="0" err="1"/>
              <a:t>working</a:t>
            </a:r>
            <a:r>
              <a:rPr lang="hu-HU" sz="2000" dirty="0"/>
              <a:t> </a:t>
            </a:r>
            <a:r>
              <a:rPr lang="hu-HU" sz="2000" dirty="0" err="1"/>
              <a:t>days</a:t>
            </a:r>
            <a:r>
              <a:rPr lang="hu-HU" sz="2000" dirty="0"/>
              <a:t> </a:t>
            </a:r>
            <a:r>
              <a:rPr lang="hu-HU" sz="2000" dirty="0" err="1"/>
              <a:t>after</a:t>
            </a:r>
            <a:r>
              <a:rPr lang="hu-HU" sz="2000" dirty="0"/>
              <a:t> </a:t>
            </a:r>
            <a:r>
              <a:rPr lang="hu-HU" sz="2000" dirty="0" err="1"/>
              <a:t>consultation</a:t>
            </a:r>
            <a:r>
              <a:rPr lang="hu-HU" sz="2000" dirty="0"/>
              <a:t> </a:t>
            </a:r>
            <a:r>
              <a:rPr lang="hu-HU" sz="2000" dirty="0" err="1"/>
              <a:t>with</a:t>
            </a:r>
            <a:r>
              <a:rPr lang="hu-HU" sz="2000" dirty="0"/>
              <a:t> </a:t>
            </a:r>
            <a:r>
              <a:rPr lang="hu-HU" sz="2000" dirty="0" err="1"/>
              <a:t>the</a:t>
            </a:r>
            <a:r>
              <a:rPr lang="hu-HU" sz="2000" dirty="0"/>
              <a:t> CA/E</a:t>
            </a:r>
          </a:p>
          <a:p>
            <a:pPr lvl="1"/>
            <a:r>
              <a:rPr lang="hu-HU" sz="2000" dirty="0"/>
              <a:t>90 </a:t>
            </a:r>
            <a:r>
              <a:rPr lang="hu-HU" sz="2000" dirty="0" err="1"/>
              <a:t>days</a:t>
            </a:r>
            <a:r>
              <a:rPr lang="hu-HU" sz="2000" dirty="0"/>
              <a:t> for multi-</a:t>
            </a:r>
            <a:r>
              <a:rPr lang="hu-HU" sz="2000" dirty="0" err="1"/>
              <a:t>stage</a:t>
            </a:r>
            <a:r>
              <a:rPr lang="hu-HU" sz="2000" dirty="0"/>
              <a:t> </a:t>
            </a:r>
            <a:r>
              <a:rPr lang="hu-HU" sz="2000" dirty="0" err="1"/>
              <a:t>procedures</a:t>
            </a:r>
            <a:r>
              <a:rPr lang="hu-HU" sz="2000" dirty="0"/>
              <a:t> </a:t>
            </a:r>
            <a:r>
              <a:rPr lang="hu-HU" sz="2000" dirty="0" err="1"/>
              <a:t>from</a:t>
            </a:r>
            <a:r>
              <a:rPr lang="hu-HU" sz="2000" dirty="0"/>
              <a:t> </a:t>
            </a:r>
            <a:r>
              <a:rPr lang="hu-HU" sz="2000" dirty="0" err="1"/>
              <a:t>the</a:t>
            </a:r>
            <a:r>
              <a:rPr lang="hu-HU" sz="2000" dirty="0"/>
              <a:t> </a:t>
            </a:r>
            <a:r>
              <a:rPr lang="hu-HU" sz="2000" dirty="0" err="1"/>
              <a:t>complete</a:t>
            </a:r>
            <a:r>
              <a:rPr lang="hu-HU" sz="2000" dirty="0"/>
              <a:t> </a:t>
            </a:r>
            <a:r>
              <a:rPr lang="hu-HU" sz="2000" dirty="0" err="1"/>
              <a:t>notification</a:t>
            </a:r>
            <a:endParaRPr lang="hu-HU" sz="20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20</a:t>
            </a:fld>
            <a:endParaRPr lang="hu-HU"/>
          </a:p>
        </p:txBody>
      </p:sp>
    </p:spTree>
    <p:extLst>
      <p:ext uri="{BB962C8B-B14F-4D97-AF65-F5344CB8AC3E}">
        <p14:creationId xmlns:p14="http://schemas.microsoft.com/office/powerpoint/2010/main" val="2533412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9"/>
            <a:ext cx="8560340" cy="5089432"/>
          </a:xfrm>
        </p:spPr>
        <p:txBody>
          <a:bodyPr>
            <a:normAutofit/>
          </a:bodyPr>
          <a:lstStyle/>
          <a:p>
            <a:r>
              <a:rPr lang="hu-HU" sz="2800" dirty="0" err="1"/>
              <a:t>Commission</a:t>
            </a:r>
            <a:r>
              <a:rPr lang="hu-HU" sz="2800" dirty="0"/>
              <a:t> </a:t>
            </a:r>
            <a:r>
              <a:rPr lang="hu-HU" sz="2800" dirty="0" err="1"/>
              <a:t>decisions</a:t>
            </a:r>
            <a:r>
              <a:rPr lang="hu-HU" sz="2800" dirty="0"/>
              <a:t> </a:t>
            </a:r>
            <a:r>
              <a:rPr lang="hu-HU" sz="2800" dirty="0" err="1"/>
              <a:t>after</a:t>
            </a:r>
            <a:r>
              <a:rPr lang="hu-HU" sz="2800" dirty="0"/>
              <a:t> in-</a:t>
            </a:r>
            <a:r>
              <a:rPr lang="hu-HU" sz="2800" dirty="0" err="1"/>
              <a:t>dept</a:t>
            </a:r>
            <a:r>
              <a:rPr lang="hu-HU" sz="2800" dirty="0"/>
              <a:t> </a:t>
            </a:r>
            <a:r>
              <a:rPr lang="hu-HU" sz="2800" dirty="0" err="1"/>
              <a:t>investigation</a:t>
            </a:r>
            <a:endParaRPr lang="hu-HU" sz="2800" dirty="0"/>
          </a:p>
          <a:p>
            <a:pPr lvl="1"/>
            <a:r>
              <a:rPr lang="hu-HU" sz="2400" dirty="0" err="1"/>
              <a:t>If</a:t>
            </a:r>
            <a:r>
              <a:rPr lang="hu-HU" sz="2400" dirty="0"/>
              <a:t> benefit </a:t>
            </a:r>
            <a:r>
              <a:rPr lang="hu-HU" sz="2400" dirty="0" err="1"/>
              <a:t>from</a:t>
            </a:r>
            <a:r>
              <a:rPr lang="hu-HU" sz="2400" dirty="0"/>
              <a:t> a </a:t>
            </a:r>
            <a:r>
              <a:rPr lang="hu-HU" sz="2400" dirty="0" err="1"/>
              <a:t>foreign</a:t>
            </a:r>
            <a:r>
              <a:rPr lang="hu-HU" sz="2400" dirty="0"/>
              <a:t> </a:t>
            </a:r>
            <a:r>
              <a:rPr lang="hu-HU" sz="2400" dirty="0" err="1"/>
              <a:t>subsidy</a:t>
            </a:r>
            <a:r>
              <a:rPr lang="hu-HU" sz="2400" dirty="0"/>
              <a:t> </a:t>
            </a:r>
            <a:r>
              <a:rPr lang="hu-HU" sz="2400" dirty="0" err="1"/>
              <a:t>distorts</a:t>
            </a:r>
            <a:r>
              <a:rPr lang="hu-HU" sz="2400" dirty="0"/>
              <a:t> </a:t>
            </a:r>
            <a:r>
              <a:rPr lang="hu-HU" sz="2400" dirty="0" err="1"/>
              <a:t>the</a:t>
            </a:r>
            <a:r>
              <a:rPr lang="hu-HU" sz="2400" dirty="0"/>
              <a:t> </a:t>
            </a:r>
            <a:r>
              <a:rPr lang="hu-HU" sz="2400" dirty="0" err="1"/>
              <a:t>internal</a:t>
            </a:r>
            <a:r>
              <a:rPr lang="hu-HU" sz="2400" dirty="0"/>
              <a:t> market</a:t>
            </a:r>
          </a:p>
          <a:p>
            <a:pPr lvl="2"/>
            <a:r>
              <a:rPr lang="hu-HU" sz="2000" u="sng" dirty="0" err="1"/>
              <a:t>Committments</a:t>
            </a:r>
            <a:r>
              <a:rPr lang="hu-HU" sz="2000" u="sng" dirty="0"/>
              <a:t> </a:t>
            </a:r>
            <a:r>
              <a:rPr lang="hu-HU" sz="2000" u="sng" dirty="0" err="1"/>
              <a:t>from</a:t>
            </a:r>
            <a:r>
              <a:rPr lang="hu-HU" sz="2000" u="sng" dirty="0"/>
              <a:t> </a:t>
            </a:r>
            <a:r>
              <a:rPr lang="hu-HU" sz="2000" u="sng" dirty="0" err="1"/>
              <a:t>the</a:t>
            </a:r>
            <a:r>
              <a:rPr lang="hu-HU" sz="2000" u="sng" dirty="0"/>
              <a:t> </a:t>
            </a:r>
            <a:r>
              <a:rPr lang="hu-HU" sz="2000" u="sng" dirty="0" err="1"/>
              <a:t>economic</a:t>
            </a:r>
            <a:r>
              <a:rPr lang="hu-HU" sz="2000" u="sng" dirty="0"/>
              <a:t> operator </a:t>
            </a:r>
            <a:r>
              <a:rPr lang="hu-HU" sz="2000" dirty="0" err="1"/>
              <a:t>assessed</a:t>
            </a:r>
            <a:r>
              <a:rPr lang="hu-HU" sz="2000" dirty="0"/>
              <a:t> </a:t>
            </a:r>
            <a:r>
              <a:rPr lang="hu-HU" sz="2000" dirty="0" err="1"/>
              <a:t>whether</a:t>
            </a:r>
            <a:r>
              <a:rPr lang="hu-HU" sz="2000" dirty="0"/>
              <a:t> </a:t>
            </a:r>
            <a:r>
              <a:rPr lang="hu-HU" sz="2000" dirty="0" err="1"/>
              <a:t>fully</a:t>
            </a:r>
            <a:r>
              <a:rPr lang="hu-HU" sz="2000" dirty="0"/>
              <a:t> and </a:t>
            </a:r>
            <a:r>
              <a:rPr lang="hu-HU" sz="2000" dirty="0" err="1"/>
              <a:t>effectively</a:t>
            </a:r>
            <a:r>
              <a:rPr lang="hu-HU" sz="2000" dirty="0"/>
              <a:t> </a:t>
            </a:r>
            <a:r>
              <a:rPr lang="hu-HU" sz="2000" dirty="0" err="1"/>
              <a:t>remedy</a:t>
            </a:r>
            <a:r>
              <a:rPr lang="hu-HU" sz="2000" dirty="0"/>
              <a:t> </a:t>
            </a:r>
            <a:r>
              <a:rPr lang="hu-HU" sz="2000" dirty="0" err="1"/>
              <a:t>the</a:t>
            </a:r>
            <a:r>
              <a:rPr lang="hu-HU" sz="2000" dirty="0"/>
              <a:t> </a:t>
            </a:r>
            <a:r>
              <a:rPr lang="hu-HU" sz="2000" dirty="0" err="1"/>
              <a:t>distortion</a:t>
            </a:r>
            <a:r>
              <a:rPr lang="hu-HU" sz="2000" dirty="0"/>
              <a:t>: „</a:t>
            </a:r>
            <a:r>
              <a:rPr lang="hu-HU" sz="2000" dirty="0" err="1"/>
              <a:t>conditional</a:t>
            </a:r>
            <a:r>
              <a:rPr lang="hu-HU" sz="2000" dirty="0"/>
              <a:t>” decision (</a:t>
            </a:r>
            <a:r>
              <a:rPr lang="hu-HU" sz="2000" dirty="0" err="1"/>
              <a:t>implementing</a:t>
            </a:r>
            <a:r>
              <a:rPr lang="hu-HU" sz="2000" dirty="0"/>
              <a:t> </a:t>
            </a:r>
            <a:r>
              <a:rPr lang="hu-HU" sz="2000" dirty="0" err="1"/>
              <a:t>act</a:t>
            </a:r>
            <a:r>
              <a:rPr lang="hu-HU" sz="2000" dirty="0"/>
              <a:t>) </a:t>
            </a:r>
            <a:r>
              <a:rPr lang="hu-HU" sz="2000" dirty="0" err="1"/>
              <a:t>listing</a:t>
            </a:r>
            <a:r>
              <a:rPr lang="hu-HU" sz="2000" dirty="0"/>
              <a:t> </a:t>
            </a:r>
            <a:r>
              <a:rPr lang="hu-HU" sz="2000" dirty="0" err="1"/>
              <a:t>the</a:t>
            </a:r>
            <a:r>
              <a:rPr lang="hu-HU" sz="2000" dirty="0"/>
              <a:t> </a:t>
            </a:r>
            <a:r>
              <a:rPr lang="hu-HU" sz="2000" dirty="0" err="1"/>
              <a:t>committments</a:t>
            </a:r>
            <a:endParaRPr lang="hu-HU" sz="2000" dirty="0"/>
          </a:p>
          <a:p>
            <a:pPr lvl="2"/>
            <a:r>
              <a:rPr lang="hu-HU" sz="2000" u="sng" dirty="0" err="1"/>
              <a:t>If</a:t>
            </a:r>
            <a:r>
              <a:rPr lang="hu-HU" sz="2000" u="sng" dirty="0"/>
              <a:t> no </a:t>
            </a:r>
            <a:r>
              <a:rPr lang="hu-HU" sz="2000" u="sng" dirty="0" err="1"/>
              <a:t>committments</a:t>
            </a:r>
            <a:r>
              <a:rPr lang="hu-HU" sz="2000" u="sng" dirty="0"/>
              <a:t> </a:t>
            </a:r>
            <a:r>
              <a:rPr lang="hu-HU" sz="2000" u="sng" dirty="0" err="1"/>
              <a:t>proposed</a:t>
            </a:r>
            <a:r>
              <a:rPr lang="hu-HU" sz="2000" dirty="0"/>
              <a:t> / </a:t>
            </a:r>
            <a:r>
              <a:rPr lang="hu-HU" sz="2000" dirty="0" err="1"/>
              <a:t>the</a:t>
            </a:r>
            <a:r>
              <a:rPr lang="hu-HU" sz="2000" dirty="0"/>
              <a:t> </a:t>
            </a:r>
            <a:r>
              <a:rPr lang="hu-HU" sz="2000" u="sng" dirty="0" err="1"/>
              <a:t>committments</a:t>
            </a:r>
            <a:r>
              <a:rPr lang="hu-HU" sz="2000" u="sng" dirty="0"/>
              <a:t> </a:t>
            </a:r>
            <a:r>
              <a:rPr lang="hu-HU" sz="2000" u="sng" dirty="0" err="1"/>
              <a:t>are</a:t>
            </a:r>
            <a:r>
              <a:rPr lang="hu-HU" sz="2000" u="sng" dirty="0"/>
              <a:t> </a:t>
            </a:r>
            <a:r>
              <a:rPr lang="hu-HU" sz="2000" u="sng" dirty="0" err="1"/>
              <a:t>not</a:t>
            </a:r>
            <a:r>
              <a:rPr lang="hu-HU" sz="2000" u="sng" dirty="0"/>
              <a:t> </a:t>
            </a:r>
            <a:r>
              <a:rPr lang="hu-HU" sz="2000" u="sng" dirty="0" err="1"/>
              <a:t>appropriate</a:t>
            </a:r>
            <a:r>
              <a:rPr lang="hu-HU" sz="2000" u="sng" dirty="0"/>
              <a:t> </a:t>
            </a:r>
            <a:r>
              <a:rPr lang="hu-HU" sz="2000" u="sng" dirty="0" err="1"/>
              <a:t>or</a:t>
            </a:r>
            <a:r>
              <a:rPr lang="hu-HU" sz="2000" u="sng" dirty="0"/>
              <a:t> </a:t>
            </a:r>
            <a:r>
              <a:rPr lang="hu-HU" sz="2000" u="sng" dirty="0" err="1"/>
              <a:t>sufficient</a:t>
            </a:r>
            <a:r>
              <a:rPr lang="hu-HU" sz="2000" u="sng" dirty="0"/>
              <a:t> </a:t>
            </a:r>
            <a:r>
              <a:rPr lang="hu-HU" sz="2000" dirty="0" err="1"/>
              <a:t>according</a:t>
            </a:r>
            <a:r>
              <a:rPr lang="hu-HU" sz="2000" dirty="0"/>
              <a:t> </a:t>
            </a:r>
            <a:r>
              <a:rPr lang="hu-HU" sz="2000" dirty="0" err="1"/>
              <a:t>to</a:t>
            </a:r>
            <a:r>
              <a:rPr lang="hu-HU" sz="2000" dirty="0"/>
              <a:t> </a:t>
            </a:r>
            <a:r>
              <a:rPr lang="hu-HU" sz="2000" dirty="0" err="1"/>
              <a:t>the</a:t>
            </a:r>
            <a:r>
              <a:rPr lang="hu-HU" sz="2000" dirty="0"/>
              <a:t> COM: </a:t>
            </a:r>
            <a:r>
              <a:rPr lang="hu-HU" sz="2000" b="1" u="sng" dirty="0"/>
              <a:t>decision </a:t>
            </a:r>
            <a:r>
              <a:rPr lang="hu-HU" sz="2000" b="1" u="sng" dirty="0" err="1"/>
              <a:t>to</a:t>
            </a:r>
            <a:r>
              <a:rPr lang="hu-HU" sz="2000" b="1" u="sng" dirty="0"/>
              <a:t> </a:t>
            </a:r>
            <a:r>
              <a:rPr lang="hu-HU" sz="2000" b="1" u="sng" dirty="0" err="1"/>
              <a:t>prohibite</a:t>
            </a:r>
            <a:r>
              <a:rPr lang="hu-HU" sz="2000" b="1" u="sng" dirty="0"/>
              <a:t> </a:t>
            </a:r>
            <a:r>
              <a:rPr lang="hu-HU" sz="2000" b="1" u="sng" dirty="0" err="1"/>
              <a:t>the</a:t>
            </a:r>
            <a:r>
              <a:rPr lang="hu-HU" sz="2000" b="1" u="sng" dirty="0"/>
              <a:t> </a:t>
            </a:r>
            <a:r>
              <a:rPr lang="hu-HU" sz="2000" b="1" u="sng" dirty="0" err="1"/>
              <a:t>award</a:t>
            </a:r>
            <a:r>
              <a:rPr lang="hu-HU" sz="2000" b="1" u="sng" dirty="0"/>
              <a:t> </a:t>
            </a:r>
            <a:r>
              <a:rPr lang="hu-HU" sz="2000" dirty="0"/>
              <a:t>(CA/E </a:t>
            </a:r>
            <a:r>
              <a:rPr lang="hu-HU" sz="2000" dirty="0" err="1"/>
              <a:t>rejects</a:t>
            </a:r>
            <a:r>
              <a:rPr lang="hu-HU" sz="2000" dirty="0"/>
              <a:t> </a:t>
            </a:r>
            <a:r>
              <a:rPr lang="hu-HU" sz="2000" dirty="0" err="1"/>
              <a:t>the</a:t>
            </a:r>
            <a:r>
              <a:rPr lang="hu-HU" sz="2000" dirty="0"/>
              <a:t> tender), „</a:t>
            </a:r>
            <a:r>
              <a:rPr lang="hu-HU" sz="2000" dirty="0" err="1"/>
              <a:t>negative</a:t>
            </a:r>
            <a:r>
              <a:rPr lang="hu-HU" sz="2000" dirty="0"/>
              <a:t> decision”</a:t>
            </a:r>
          </a:p>
          <a:p>
            <a:pPr lvl="2"/>
            <a:r>
              <a:rPr lang="hu-HU" sz="2000" dirty="0"/>
              <a:t>Decision </a:t>
            </a:r>
            <a:r>
              <a:rPr lang="hu-HU" sz="2000" dirty="0" err="1"/>
              <a:t>finding</a:t>
            </a:r>
            <a:r>
              <a:rPr lang="hu-HU" sz="2000" dirty="0"/>
              <a:t> no benefit / no </a:t>
            </a:r>
            <a:r>
              <a:rPr lang="hu-HU" sz="2000" dirty="0" err="1"/>
              <a:t>distortion</a:t>
            </a:r>
            <a:r>
              <a:rPr lang="hu-HU" sz="2000" dirty="0"/>
              <a:t> – „</a:t>
            </a:r>
            <a:r>
              <a:rPr lang="hu-HU" sz="2000" dirty="0" err="1"/>
              <a:t>positive</a:t>
            </a:r>
            <a:r>
              <a:rPr lang="hu-HU" sz="2000" dirty="0"/>
              <a:t> decision” (no </a:t>
            </a:r>
            <a:r>
              <a:rPr lang="hu-HU" sz="2000" dirty="0" err="1"/>
              <a:t>aid</a:t>
            </a:r>
            <a:r>
              <a:rPr lang="hu-HU" sz="2000" dirty="0"/>
              <a:t> decision)</a:t>
            </a:r>
          </a:p>
          <a:p>
            <a:pPr lvl="1"/>
            <a:r>
              <a:rPr lang="hu-HU" sz="2400" dirty="0"/>
              <a:t>COM </a:t>
            </a:r>
            <a:r>
              <a:rPr lang="hu-HU" sz="2400" dirty="0" err="1"/>
              <a:t>assessment</a:t>
            </a:r>
            <a:r>
              <a:rPr lang="hu-HU" sz="2400" dirty="0"/>
              <a:t> </a:t>
            </a:r>
            <a:r>
              <a:rPr lang="hu-HU" sz="2400" dirty="0" err="1"/>
              <a:t>cannot</a:t>
            </a:r>
            <a:r>
              <a:rPr lang="hu-HU" sz="2400" dirty="0"/>
              <a:t> </a:t>
            </a:r>
            <a:r>
              <a:rPr lang="hu-HU" sz="2400" dirty="0" err="1"/>
              <a:t>modify</a:t>
            </a:r>
            <a:r>
              <a:rPr lang="hu-HU" sz="2400" dirty="0"/>
              <a:t> </a:t>
            </a:r>
            <a:r>
              <a:rPr lang="hu-HU" sz="2400" dirty="0" err="1"/>
              <a:t>the</a:t>
            </a:r>
            <a:r>
              <a:rPr lang="hu-HU" sz="2400" dirty="0"/>
              <a:t> tender</a:t>
            </a:r>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21</a:t>
            </a:fld>
            <a:endParaRPr lang="hu-HU"/>
          </a:p>
        </p:txBody>
      </p:sp>
    </p:spTree>
    <p:extLst>
      <p:ext uri="{BB962C8B-B14F-4D97-AF65-F5344CB8AC3E}">
        <p14:creationId xmlns:p14="http://schemas.microsoft.com/office/powerpoint/2010/main" val="2624108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Public </a:t>
            </a:r>
            <a:r>
              <a:rPr lang="hu-HU" dirty="0" err="1"/>
              <a:t>procurement</a:t>
            </a:r>
            <a:r>
              <a:rPr lang="hu-HU" dirty="0"/>
              <a:t> </a:t>
            </a:r>
            <a:r>
              <a:rPr lang="hu-HU" dirty="0" err="1"/>
              <a:t>tool</a:t>
            </a:r>
            <a:endParaRPr lang="en-GB" dirty="0"/>
          </a:p>
        </p:txBody>
      </p:sp>
      <p:sp>
        <p:nvSpPr>
          <p:cNvPr id="3" name="Tartalom helye 2"/>
          <p:cNvSpPr>
            <a:spLocks noGrp="1"/>
          </p:cNvSpPr>
          <p:nvPr>
            <p:ph idx="1"/>
          </p:nvPr>
        </p:nvSpPr>
        <p:spPr>
          <a:xfrm>
            <a:off x="408562" y="1537399"/>
            <a:ext cx="8560340" cy="4904498"/>
          </a:xfrm>
        </p:spPr>
        <p:txBody>
          <a:bodyPr>
            <a:normAutofit/>
          </a:bodyPr>
          <a:lstStyle/>
          <a:p>
            <a:r>
              <a:rPr lang="hu-HU" sz="2400" dirty="0" err="1"/>
              <a:t>Procedural</a:t>
            </a:r>
            <a:r>
              <a:rPr lang="hu-HU" sz="2400" dirty="0"/>
              <a:t> </a:t>
            </a:r>
            <a:r>
              <a:rPr lang="hu-HU" sz="2400" dirty="0" err="1"/>
              <a:t>questions</a:t>
            </a:r>
            <a:endParaRPr lang="hu-HU" sz="2400" dirty="0"/>
          </a:p>
          <a:p>
            <a:pPr lvl="1"/>
            <a:r>
              <a:rPr lang="hu-HU" sz="2000" u="sng" dirty="0" err="1"/>
              <a:t>How</a:t>
            </a:r>
            <a:r>
              <a:rPr lang="hu-HU" sz="2000" u="sng" dirty="0"/>
              <a:t> </a:t>
            </a:r>
            <a:r>
              <a:rPr lang="hu-HU" sz="2000" u="sng" dirty="0" err="1"/>
              <a:t>to</a:t>
            </a:r>
            <a:r>
              <a:rPr lang="hu-HU" sz="2000" u="sng" dirty="0"/>
              <a:t> </a:t>
            </a:r>
            <a:r>
              <a:rPr lang="hu-HU" sz="2000" u="sng" dirty="0" err="1"/>
              <a:t>interfere</a:t>
            </a:r>
            <a:r>
              <a:rPr lang="hu-HU" sz="2000" u="sng" dirty="0"/>
              <a:t> </a:t>
            </a:r>
            <a:r>
              <a:rPr lang="hu-HU" sz="2000" u="sng" dirty="0" err="1"/>
              <a:t>the</a:t>
            </a:r>
            <a:r>
              <a:rPr lang="hu-HU" sz="2000" u="sng" dirty="0"/>
              <a:t> </a:t>
            </a:r>
            <a:r>
              <a:rPr lang="hu-HU" sz="2000" u="sng" dirty="0" err="1"/>
              <a:t>least</a:t>
            </a:r>
            <a:r>
              <a:rPr lang="hu-HU" sz="2000" u="sng" dirty="0"/>
              <a:t> </a:t>
            </a:r>
            <a:r>
              <a:rPr lang="hu-HU" sz="2000" u="sng" dirty="0" err="1"/>
              <a:t>with</a:t>
            </a:r>
            <a:r>
              <a:rPr lang="hu-HU" sz="2000" u="sng" dirty="0"/>
              <a:t> </a:t>
            </a:r>
            <a:r>
              <a:rPr lang="hu-HU" sz="2000" u="sng" dirty="0" err="1"/>
              <a:t>the</a:t>
            </a:r>
            <a:r>
              <a:rPr lang="hu-HU" sz="2000" u="sng" dirty="0"/>
              <a:t> </a:t>
            </a:r>
            <a:r>
              <a:rPr lang="hu-HU" sz="2000" u="sng" dirty="0" err="1"/>
              <a:t>procurement</a:t>
            </a:r>
            <a:r>
              <a:rPr lang="hu-HU" sz="2000" u="sng" dirty="0"/>
              <a:t> </a:t>
            </a:r>
            <a:r>
              <a:rPr lang="hu-HU" sz="2000" u="sng" dirty="0" err="1"/>
              <a:t>procedure</a:t>
            </a:r>
            <a:r>
              <a:rPr lang="hu-HU" sz="2000" u="sng" dirty="0"/>
              <a:t> and decision-</a:t>
            </a:r>
            <a:r>
              <a:rPr lang="hu-HU" sz="2000" u="sng" dirty="0" err="1"/>
              <a:t>making</a:t>
            </a:r>
            <a:r>
              <a:rPr lang="hu-HU" sz="2000" dirty="0"/>
              <a:t>?</a:t>
            </a:r>
          </a:p>
          <a:p>
            <a:pPr lvl="1"/>
            <a:r>
              <a:rPr lang="hu-HU" sz="2000" dirty="0"/>
              <a:t>During </a:t>
            </a:r>
            <a:r>
              <a:rPr lang="hu-HU" sz="2000" dirty="0" err="1"/>
              <a:t>preiminary</a:t>
            </a:r>
            <a:r>
              <a:rPr lang="hu-HU" sz="2000" dirty="0"/>
              <a:t> </a:t>
            </a:r>
            <a:r>
              <a:rPr lang="hu-HU" sz="2000" dirty="0" err="1"/>
              <a:t>review</a:t>
            </a:r>
            <a:r>
              <a:rPr lang="hu-HU" sz="2000" dirty="0"/>
              <a:t>: </a:t>
            </a:r>
            <a:r>
              <a:rPr lang="hu-HU" sz="2000" dirty="0" err="1"/>
              <a:t>all</a:t>
            </a:r>
            <a:r>
              <a:rPr lang="hu-HU" sz="2000" dirty="0"/>
              <a:t> </a:t>
            </a:r>
            <a:r>
              <a:rPr lang="hu-HU" sz="2000" dirty="0" err="1"/>
              <a:t>steps</a:t>
            </a:r>
            <a:r>
              <a:rPr lang="hu-HU" sz="2000" dirty="0"/>
              <a:t> </a:t>
            </a:r>
            <a:r>
              <a:rPr lang="hu-HU" sz="2000" dirty="0" err="1"/>
              <a:t>can</a:t>
            </a:r>
            <a:r>
              <a:rPr lang="hu-HU" sz="2000" dirty="0"/>
              <a:t> be </a:t>
            </a:r>
            <a:r>
              <a:rPr lang="hu-HU" sz="2000" dirty="0" err="1"/>
              <a:t>taken</a:t>
            </a:r>
            <a:r>
              <a:rPr lang="hu-HU" sz="2000" dirty="0"/>
              <a:t> </a:t>
            </a:r>
            <a:r>
              <a:rPr lang="hu-HU" sz="2000" dirty="0" err="1"/>
              <a:t>except</a:t>
            </a:r>
            <a:r>
              <a:rPr lang="hu-HU" sz="2000" dirty="0"/>
              <a:t> </a:t>
            </a:r>
            <a:r>
              <a:rPr lang="hu-HU" sz="2000" dirty="0" err="1"/>
              <a:t>the</a:t>
            </a:r>
            <a:r>
              <a:rPr lang="hu-HU" sz="2000" dirty="0"/>
              <a:t> </a:t>
            </a:r>
            <a:r>
              <a:rPr lang="hu-HU" sz="2000" dirty="0" err="1"/>
              <a:t>award</a:t>
            </a:r>
            <a:r>
              <a:rPr lang="hu-HU" sz="2000" dirty="0"/>
              <a:t> of </a:t>
            </a:r>
            <a:r>
              <a:rPr lang="hu-HU" sz="2000" dirty="0" err="1"/>
              <a:t>the</a:t>
            </a:r>
            <a:r>
              <a:rPr lang="hu-HU" sz="2000" dirty="0"/>
              <a:t> </a:t>
            </a:r>
            <a:r>
              <a:rPr lang="hu-HU" sz="2000" dirty="0" err="1"/>
              <a:t>contract</a:t>
            </a:r>
            <a:endParaRPr lang="hu-HU" sz="2000" dirty="0"/>
          </a:p>
          <a:p>
            <a:pPr lvl="1"/>
            <a:r>
              <a:rPr lang="hu-HU" sz="2000" dirty="0"/>
              <a:t>In </a:t>
            </a:r>
            <a:r>
              <a:rPr lang="hu-HU" sz="2000" dirty="0" err="1"/>
              <a:t>case</a:t>
            </a:r>
            <a:r>
              <a:rPr lang="hu-HU" sz="2000" dirty="0"/>
              <a:t> of in-</a:t>
            </a:r>
            <a:r>
              <a:rPr lang="hu-HU" sz="2000" dirty="0" err="1"/>
              <a:t>depth</a:t>
            </a:r>
            <a:r>
              <a:rPr lang="hu-HU" sz="2000" dirty="0"/>
              <a:t> </a:t>
            </a:r>
            <a:r>
              <a:rPr lang="hu-HU" sz="2000" dirty="0" err="1"/>
              <a:t>investigation</a:t>
            </a:r>
            <a:r>
              <a:rPr lang="hu-HU" sz="2000" dirty="0"/>
              <a:t>: no </a:t>
            </a:r>
            <a:r>
              <a:rPr lang="hu-HU" sz="2000" dirty="0" err="1"/>
              <a:t>award</a:t>
            </a:r>
            <a:r>
              <a:rPr lang="hu-HU" sz="2000" dirty="0"/>
              <a:t> for </a:t>
            </a:r>
            <a:r>
              <a:rPr lang="hu-HU" sz="2000" dirty="0" err="1"/>
              <a:t>the</a:t>
            </a:r>
            <a:r>
              <a:rPr lang="hu-HU" sz="2000" dirty="0"/>
              <a:t> </a:t>
            </a:r>
            <a:r>
              <a:rPr lang="hu-HU" sz="2000" dirty="0" err="1"/>
              <a:t>economic</a:t>
            </a:r>
            <a:r>
              <a:rPr lang="hu-HU" sz="2000" dirty="0"/>
              <a:t> operator </a:t>
            </a:r>
            <a:r>
              <a:rPr lang="hu-HU" sz="2000" dirty="0" err="1"/>
              <a:t>submitting</a:t>
            </a:r>
            <a:r>
              <a:rPr lang="hu-HU" sz="2000" dirty="0"/>
              <a:t> </a:t>
            </a:r>
            <a:r>
              <a:rPr lang="hu-HU" sz="2000" dirty="0" err="1"/>
              <a:t>notification</a:t>
            </a:r>
            <a:r>
              <a:rPr lang="hu-HU" sz="2000" dirty="0"/>
              <a:t> </a:t>
            </a:r>
            <a:r>
              <a:rPr lang="hu-HU" sz="2000" dirty="0" err="1"/>
              <a:t>until</a:t>
            </a:r>
            <a:r>
              <a:rPr lang="hu-HU" sz="2000" dirty="0"/>
              <a:t> </a:t>
            </a:r>
            <a:r>
              <a:rPr lang="hu-HU" sz="2000" dirty="0" err="1"/>
              <a:t>the</a:t>
            </a:r>
            <a:r>
              <a:rPr lang="hu-HU" sz="2000" dirty="0"/>
              <a:t> </a:t>
            </a:r>
            <a:r>
              <a:rPr lang="hu-HU" sz="2000" dirty="0" err="1"/>
              <a:t>time</a:t>
            </a:r>
            <a:r>
              <a:rPr lang="hu-HU" sz="2000" dirty="0"/>
              <a:t> </a:t>
            </a:r>
            <a:r>
              <a:rPr lang="hu-HU" sz="2000" dirty="0" err="1"/>
              <a:t>limits</a:t>
            </a:r>
            <a:r>
              <a:rPr lang="hu-HU" sz="2000" dirty="0"/>
              <a:t> </a:t>
            </a:r>
            <a:r>
              <a:rPr lang="hu-HU" sz="2000" dirty="0" err="1"/>
              <a:t>elapse</a:t>
            </a:r>
            <a:r>
              <a:rPr lang="hu-HU" sz="2000" dirty="0"/>
              <a:t>, </a:t>
            </a:r>
            <a:r>
              <a:rPr lang="hu-HU" sz="2000" dirty="0" err="1"/>
              <a:t>afterwards</a:t>
            </a:r>
            <a:r>
              <a:rPr lang="hu-HU" sz="2000" dirty="0"/>
              <a:t> </a:t>
            </a:r>
            <a:r>
              <a:rPr lang="hu-HU" sz="2000" dirty="0" err="1"/>
              <a:t>awarding</a:t>
            </a:r>
            <a:r>
              <a:rPr lang="hu-HU" sz="2000" dirty="0"/>
              <a:t> is </a:t>
            </a:r>
            <a:r>
              <a:rPr lang="hu-HU" sz="2000" dirty="0" err="1"/>
              <a:t>possible</a:t>
            </a:r>
            <a:endParaRPr lang="hu-HU" sz="2000" dirty="0"/>
          </a:p>
          <a:p>
            <a:pPr lvl="1"/>
            <a:r>
              <a:rPr lang="hu-HU" sz="2000" dirty="0"/>
              <a:t>Most </a:t>
            </a:r>
            <a:r>
              <a:rPr lang="hu-HU" sz="2000" dirty="0" err="1"/>
              <a:t>advantageous</a:t>
            </a:r>
            <a:r>
              <a:rPr lang="hu-HU" sz="2000" dirty="0"/>
              <a:t> </a:t>
            </a:r>
            <a:r>
              <a:rPr lang="hu-HU" sz="2000" dirty="0" err="1"/>
              <a:t>offer</a:t>
            </a:r>
            <a:r>
              <a:rPr lang="hu-HU" sz="2000" dirty="0"/>
              <a:t> </a:t>
            </a:r>
            <a:r>
              <a:rPr lang="hu-HU" sz="2000" dirty="0" err="1"/>
              <a:t>submitted</a:t>
            </a:r>
            <a:r>
              <a:rPr lang="hu-HU" sz="2000" dirty="0"/>
              <a:t> </a:t>
            </a:r>
            <a:r>
              <a:rPr lang="hu-HU" sz="2000" dirty="0" err="1"/>
              <a:t>by</a:t>
            </a:r>
            <a:r>
              <a:rPr lang="hu-HU" sz="2000" dirty="0"/>
              <a:t> operator </a:t>
            </a:r>
            <a:r>
              <a:rPr lang="hu-HU" sz="2000" dirty="0" err="1"/>
              <a:t>sending</a:t>
            </a:r>
            <a:r>
              <a:rPr lang="hu-HU" sz="2000" dirty="0"/>
              <a:t> </a:t>
            </a:r>
            <a:r>
              <a:rPr lang="hu-HU" sz="2000" dirty="0" err="1"/>
              <a:t>declaration</a:t>
            </a:r>
            <a:r>
              <a:rPr lang="hu-HU" sz="2000" dirty="0"/>
              <a:t> &amp; no </a:t>
            </a:r>
            <a:r>
              <a:rPr lang="hu-HU" sz="2000" dirty="0" err="1"/>
              <a:t>review</a:t>
            </a:r>
            <a:r>
              <a:rPr lang="hu-HU" sz="2000" dirty="0"/>
              <a:t> </a:t>
            </a:r>
            <a:r>
              <a:rPr lang="hu-HU" sz="2000" dirty="0" err="1"/>
              <a:t>by</a:t>
            </a:r>
            <a:r>
              <a:rPr lang="hu-HU" sz="2000" dirty="0"/>
              <a:t> COM: </a:t>
            </a:r>
            <a:r>
              <a:rPr lang="hu-HU" sz="2000" dirty="0" err="1"/>
              <a:t>awarding</a:t>
            </a:r>
            <a:r>
              <a:rPr lang="hu-HU" sz="2000" dirty="0"/>
              <a:t> is </a:t>
            </a:r>
            <a:r>
              <a:rPr lang="hu-HU" sz="2000" dirty="0" err="1"/>
              <a:t>possible</a:t>
            </a:r>
            <a:r>
              <a:rPr lang="hu-HU" sz="2000" dirty="0"/>
              <a:t> </a:t>
            </a:r>
            <a:r>
              <a:rPr lang="hu-HU" sz="2000" dirty="0" err="1"/>
              <a:t>even</a:t>
            </a:r>
            <a:r>
              <a:rPr lang="hu-HU" sz="2000" dirty="0"/>
              <a:t> </a:t>
            </a:r>
            <a:r>
              <a:rPr lang="hu-HU" sz="2000" dirty="0" err="1"/>
              <a:t>before</a:t>
            </a:r>
            <a:r>
              <a:rPr lang="hu-HU" sz="2000" dirty="0"/>
              <a:t> </a:t>
            </a:r>
            <a:r>
              <a:rPr lang="hu-HU" sz="2000" dirty="0" err="1"/>
              <a:t>the</a:t>
            </a:r>
            <a:r>
              <a:rPr lang="hu-HU" sz="2000" dirty="0"/>
              <a:t> </a:t>
            </a:r>
            <a:r>
              <a:rPr lang="hu-HU" sz="2000" dirty="0" err="1"/>
              <a:t>time</a:t>
            </a:r>
            <a:r>
              <a:rPr lang="hu-HU" sz="2000" dirty="0"/>
              <a:t> </a:t>
            </a:r>
            <a:r>
              <a:rPr lang="hu-HU" sz="2000" dirty="0" err="1"/>
              <a:t>limits</a:t>
            </a:r>
            <a:r>
              <a:rPr lang="hu-HU" sz="2000" dirty="0"/>
              <a:t> </a:t>
            </a:r>
            <a:r>
              <a:rPr lang="hu-HU" sz="2000" dirty="0" err="1"/>
              <a:t>elapse</a:t>
            </a:r>
            <a:r>
              <a:rPr lang="hu-HU" sz="2000" dirty="0"/>
              <a:t> </a:t>
            </a:r>
            <a:r>
              <a:rPr lang="hu-HU" sz="2000" dirty="0" err="1"/>
              <a:t>or</a:t>
            </a:r>
            <a:r>
              <a:rPr lang="hu-HU" sz="2000" dirty="0"/>
              <a:t> COM </a:t>
            </a:r>
            <a:r>
              <a:rPr lang="hu-HU" sz="2000" dirty="0" err="1"/>
              <a:t>takes</a:t>
            </a:r>
            <a:r>
              <a:rPr lang="hu-HU" sz="2000" dirty="0"/>
              <a:t> decision</a:t>
            </a:r>
          </a:p>
          <a:p>
            <a:pPr lvl="1"/>
            <a:r>
              <a:rPr lang="hu-HU" sz="2000" dirty="0" err="1"/>
              <a:t>Negative</a:t>
            </a:r>
            <a:r>
              <a:rPr lang="hu-HU" sz="2000" dirty="0"/>
              <a:t> COM decision &amp; most </a:t>
            </a:r>
            <a:r>
              <a:rPr lang="hu-HU" sz="2000" dirty="0" err="1"/>
              <a:t>advantageous</a:t>
            </a:r>
            <a:r>
              <a:rPr lang="hu-HU" sz="2000" dirty="0"/>
              <a:t> </a:t>
            </a:r>
            <a:r>
              <a:rPr lang="hu-HU" sz="2000" dirty="0" err="1"/>
              <a:t>offer</a:t>
            </a:r>
            <a:r>
              <a:rPr lang="hu-HU" sz="2000" dirty="0"/>
              <a:t>: </a:t>
            </a:r>
            <a:r>
              <a:rPr lang="hu-HU" sz="2000" dirty="0" err="1"/>
              <a:t>awarding</a:t>
            </a:r>
            <a:r>
              <a:rPr lang="hu-HU" sz="2000" dirty="0"/>
              <a:t> </a:t>
            </a:r>
            <a:r>
              <a:rPr lang="hu-HU" sz="2000" dirty="0" err="1"/>
              <a:t>to</a:t>
            </a:r>
            <a:r>
              <a:rPr lang="hu-HU" sz="2000" dirty="0"/>
              <a:t> </a:t>
            </a:r>
            <a:r>
              <a:rPr lang="hu-HU" sz="2000" dirty="0" err="1"/>
              <a:t>the</a:t>
            </a:r>
            <a:r>
              <a:rPr lang="hu-HU" sz="2000" dirty="0"/>
              <a:t> </a:t>
            </a:r>
            <a:r>
              <a:rPr lang="hu-HU" sz="2000" dirty="0" err="1"/>
              <a:t>second</a:t>
            </a:r>
            <a:r>
              <a:rPr lang="hu-HU" sz="2000" dirty="0"/>
              <a:t> </a:t>
            </a:r>
            <a:r>
              <a:rPr lang="hu-HU" sz="2000" dirty="0" err="1"/>
              <a:t>best</a:t>
            </a:r>
            <a:r>
              <a:rPr lang="hu-HU" sz="2000" dirty="0"/>
              <a:t> </a:t>
            </a:r>
          </a:p>
          <a:p>
            <a:pPr lvl="1"/>
            <a:r>
              <a:rPr lang="hu-HU" sz="2000" dirty="0"/>
              <a:t>No </a:t>
            </a:r>
            <a:r>
              <a:rPr lang="hu-HU" sz="2000" dirty="0" err="1"/>
              <a:t>aid</a:t>
            </a:r>
            <a:r>
              <a:rPr lang="hu-HU" sz="2000" dirty="0"/>
              <a:t> decision: </a:t>
            </a:r>
            <a:r>
              <a:rPr lang="hu-HU" sz="2000" dirty="0" err="1"/>
              <a:t>award</a:t>
            </a:r>
            <a:r>
              <a:rPr lang="hu-HU" sz="2000" dirty="0"/>
              <a:t> is </a:t>
            </a:r>
            <a:r>
              <a:rPr lang="hu-HU" sz="2000" dirty="0" err="1"/>
              <a:t>possible</a:t>
            </a:r>
            <a:r>
              <a:rPr lang="hu-HU" sz="2000" dirty="0"/>
              <a:t> </a:t>
            </a:r>
            <a:r>
              <a:rPr lang="hu-HU" sz="2000" dirty="0" err="1"/>
              <a:t>also</a:t>
            </a:r>
            <a:r>
              <a:rPr lang="hu-HU" sz="2000" dirty="0"/>
              <a:t> </a:t>
            </a:r>
            <a:r>
              <a:rPr lang="hu-HU" sz="2000" dirty="0" err="1"/>
              <a:t>to</a:t>
            </a:r>
            <a:r>
              <a:rPr lang="hu-HU" sz="2000" dirty="0"/>
              <a:t> </a:t>
            </a:r>
            <a:r>
              <a:rPr lang="hu-HU" sz="2000" dirty="0" err="1"/>
              <a:t>the</a:t>
            </a:r>
            <a:r>
              <a:rPr lang="hu-HU" sz="2000" dirty="0"/>
              <a:t> operator </a:t>
            </a:r>
            <a:r>
              <a:rPr lang="hu-HU" sz="2000" dirty="0" err="1"/>
              <a:t>submitting</a:t>
            </a:r>
            <a:r>
              <a:rPr lang="hu-HU" sz="2000" dirty="0"/>
              <a:t> a </a:t>
            </a:r>
            <a:r>
              <a:rPr lang="hu-HU" sz="2000" dirty="0" err="1"/>
              <a:t>notification</a:t>
            </a:r>
            <a:endParaRPr lang="hu-HU" sz="20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22</a:t>
            </a:fld>
            <a:endParaRPr lang="hu-HU"/>
          </a:p>
        </p:txBody>
      </p:sp>
    </p:spTree>
    <p:extLst>
      <p:ext uri="{BB962C8B-B14F-4D97-AF65-F5344CB8AC3E}">
        <p14:creationId xmlns:p14="http://schemas.microsoft.com/office/powerpoint/2010/main" val="600822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C201F47-1F5D-4EE3-88DC-41F89B4C1DF7}"/>
              </a:ext>
            </a:extLst>
          </p:cNvPr>
          <p:cNvSpPr>
            <a:spLocks noGrp="1"/>
          </p:cNvSpPr>
          <p:nvPr>
            <p:ph type="title"/>
          </p:nvPr>
        </p:nvSpPr>
        <p:spPr/>
        <p:txBody>
          <a:bodyPr/>
          <a:lstStyle/>
          <a:p>
            <a:r>
              <a:rPr lang="hu-HU" dirty="0" err="1"/>
              <a:t>State</a:t>
            </a:r>
            <a:r>
              <a:rPr lang="hu-HU" dirty="0"/>
              <a:t> of play: ex </a:t>
            </a:r>
            <a:r>
              <a:rPr lang="hu-HU" dirty="0" err="1"/>
              <a:t>officio</a:t>
            </a:r>
            <a:r>
              <a:rPr lang="hu-HU" dirty="0"/>
              <a:t> </a:t>
            </a:r>
            <a:r>
              <a:rPr lang="hu-HU" dirty="0" err="1"/>
              <a:t>tool</a:t>
            </a:r>
            <a:endParaRPr lang="hu-HU" dirty="0"/>
          </a:p>
        </p:txBody>
      </p:sp>
      <p:sp>
        <p:nvSpPr>
          <p:cNvPr id="3" name="Tartalom helye 2">
            <a:extLst>
              <a:ext uri="{FF2B5EF4-FFF2-40B4-BE49-F238E27FC236}">
                <a16:creationId xmlns:a16="http://schemas.microsoft.com/office/drawing/2014/main" id="{B7A8C132-55FF-490E-A851-A04D1CB4C3FC}"/>
              </a:ext>
            </a:extLst>
          </p:cNvPr>
          <p:cNvSpPr>
            <a:spLocks noGrp="1"/>
          </p:cNvSpPr>
          <p:nvPr>
            <p:ph idx="1"/>
          </p:nvPr>
        </p:nvSpPr>
        <p:spPr>
          <a:xfrm>
            <a:off x="408562" y="1774255"/>
            <a:ext cx="7886700" cy="4889500"/>
          </a:xfrm>
        </p:spPr>
        <p:txBody>
          <a:bodyPr>
            <a:normAutofit lnSpcReduction="10000"/>
          </a:bodyPr>
          <a:lstStyle/>
          <a:p>
            <a:r>
              <a:rPr lang="en-US" sz="2000" dirty="0"/>
              <a:t>Two ongoing investigations in preliminary review phase</a:t>
            </a:r>
            <a:r>
              <a:rPr lang="hu-HU" sz="2000" dirty="0"/>
              <a:t> </a:t>
            </a:r>
          </a:p>
          <a:p>
            <a:r>
              <a:rPr lang="en-US" sz="2000" dirty="0"/>
              <a:t>In the </a:t>
            </a:r>
            <a:r>
              <a:rPr lang="en-US" sz="2000" u="sng" dirty="0"/>
              <a:t>wind sector</a:t>
            </a:r>
            <a:r>
              <a:rPr lang="en-US" sz="2000" dirty="0"/>
              <a:t>:</a:t>
            </a:r>
            <a:r>
              <a:rPr lang="hu-HU" sz="2000" dirty="0"/>
              <a:t> </a:t>
            </a:r>
            <a:r>
              <a:rPr lang="en-US" sz="2000" dirty="0"/>
              <a:t>Requests for information sent on 9 April to Chinese wind turbine manufacturers and to developers of wind parks in Spain, Greece, France, Romania and Bulgaria</a:t>
            </a:r>
          </a:p>
          <a:p>
            <a:pPr lvl="1"/>
            <a:r>
              <a:rPr lang="en-US" dirty="0"/>
              <a:t>Investigation may be widened to other wind energy projects and companies, based on information received meanwhile</a:t>
            </a:r>
          </a:p>
          <a:p>
            <a:r>
              <a:rPr lang="en-US" sz="2000" dirty="0"/>
              <a:t>In the </a:t>
            </a:r>
            <a:r>
              <a:rPr lang="en-US" sz="2000" u="sng" dirty="0"/>
              <a:t>threat detection sector </a:t>
            </a:r>
            <a:r>
              <a:rPr lang="en-US" sz="2000" dirty="0"/>
              <a:t>(</a:t>
            </a:r>
            <a:r>
              <a:rPr lang="en-US" sz="2000" i="1" dirty="0" err="1"/>
              <a:t>Nuctech</a:t>
            </a:r>
            <a:r>
              <a:rPr lang="en-US" sz="2000" dirty="0"/>
              <a:t>):</a:t>
            </a:r>
            <a:r>
              <a:rPr lang="hu-HU" sz="2000" dirty="0"/>
              <a:t> </a:t>
            </a:r>
            <a:r>
              <a:rPr lang="en-US" sz="2000" dirty="0"/>
              <a:t>Unannounced inspections conducted in the period 23 –26 April in Poland and the Netherlands</a:t>
            </a:r>
          </a:p>
          <a:p>
            <a:pPr lvl="1"/>
            <a:r>
              <a:rPr lang="hu-HU" dirty="0" err="1"/>
              <a:t>First</a:t>
            </a:r>
            <a:r>
              <a:rPr lang="hu-HU" dirty="0"/>
              <a:t> </a:t>
            </a:r>
            <a:r>
              <a:rPr lang="hu-HU" dirty="0" err="1"/>
              <a:t>dawn</a:t>
            </a:r>
            <a:r>
              <a:rPr lang="hu-HU" dirty="0"/>
              <a:t> </a:t>
            </a:r>
            <a:r>
              <a:rPr lang="hu-HU" dirty="0" err="1"/>
              <a:t>raid</a:t>
            </a:r>
            <a:r>
              <a:rPr lang="hu-HU" dirty="0"/>
              <a:t> </a:t>
            </a:r>
            <a:r>
              <a:rPr lang="hu-HU" dirty="0" err="1"/>
              <a:t>under</a:t>
            </a:r>
            <a:r>
              <a:rPr lang="hu-HU" dirty="0"/>
              <a:t> </a:t>
            </a:r>
            <a:r>
              <a:rPr lang="hu-HU" dirty="0" err="1"/>
              <a:t>the</a:t>
            </a:r>
            <a:r>
              <a:rPr lang="hu-HU" dirty="0"/>
              <a:t> FSR – </a:t>
            </a:r>
            <a:r>
              <a:rPr lang="hu-HU" dirty="0" err="1"/>
              <a:t>interim</a:t>
            </a:r>
            <a:r>
              <a:rPr lang="hu-HU" dirty="0"/>
              <a:t> </a:t>
            </a:r>
            <a:r>
              <a:rPr lang="hu-HU" dirty="0" err="1"/>
              <a:t>measures</a:t>
            </a:r>
            <a:r>
              <a:rPr lang="hu-HU" dirty="0"/>
              <a:t> </a:t>
            </a:r>
            <a:r>
              <a:rPr lang="hu-HU" dirty="0" err="1"/>
              <a:t>denied</a:t>
            </a:r>
            <a:r>
              <a:rPr lang="hu-HU" dirty="0"/>
              <a:t>: T‑284/24 R </a:t>
            </a:r>
          </a:p>
          <a:p>
            <a:pPr lvl="1"/>
            <a:r>
              <a:rPr lang="en-US" dirty="0"/>
              <a:t>Work in close cooperation with relevant authorities in the two Member States</a:t>
            </a:r>
            <a:endParaRPr lang="hu-HU" dirty="0"/>
          </a:p>
          <a:p>
            <a:r>
              <a:rPr lang="hu-HU" sz="2000" dirty="0"/>
              <a:t>National </a:t>
            </a:r>
            <a:r>
              <a:rPr lang="hu-HU" sz="2000" dirty="0" err="1"/>
              <a:t>rules</a:t>
            </a:r>
            <a:r>
              <a:rPr lang="hu-HU" sz="2000" dirty="0"/>
              <a:t> </a:t>
            </a:r>
            <a:r>
              <a:rPr lang="hu-HU" sz="2000" dirty="0" err="1"/>
              <a:t>required</a:t>
            </a:r>
            <a:r>
              <a:rPr lang="hu-HU" sz="2000" dirty="0"/>
              <a:t> &amp; </a:t>
            </a:r>
            <a:r>
              <a:rPr lang="en-US" sz="2000" dirty="0"/>
              <a:t>procedures in place to support the Commission</a:t>
            </a:r>
            <a:r>
              <a:rPr lang="hu-HU" sz="2000" dirty="0"/>
              <a:t> and </a:t>
            </a:r>
            <a:r>
              <a:rPr lang="hu-HU" sz="2000" dirty="0" err="1"/>
              <a:t>cooperate</a:t>
            </a:r>
            <a:endParaRPr lang="en-US" sz="2000" dirty="0"/>
          </a:p>
          <a:p>
            <a:r>
              <a:rPr lang="en-US" sz="2000" dirty="0"/>
              <a:t>In case of sufficient indications of distortive foreign subsidies, the Commission will launch an in-depth investigation. If not, the preliminary review will be closed</a:t>
            </a:r>
            <a:endParaRPr lang="hu-HU" dirty="0"/>
          </a:p>
          <a:p>
            <a:endParaRPr lang="hu-HU" dirty="0"/>
          </a:p>
        </p:txBody>
      </p:sp>
    </p:spTree>
    <p:extLst>
      <p:ext uri="{BB962C8B-B14F-4D97-AF65-F5344CB8AC3E}">
        <p14:creationId xmlns:p14="http://schemas.microsoft.com/office/powerpoint/2010/main" val="1268707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A110993-2A10-4F1E-ADB0-6B6B3205355A}"/>
              </a:ext>
            </a:extLst>
          </p:cNvPr>
          <p:cNvSpPr>
            <a:spLocks noGrp="1"/>
          </p:cNvSpPr>
          <p:nvPr>
            <p:ph type="title"/>
          </p:nvPr>
        </p:nvSpPr>
        <p:spPr/>
        <p:txBody>
          <a:bodyPr/>
          <a:lstStyle/>
          <a:p>
            <a:r>
              <a:rPr lang="hu-HU" dirty="0" err="1"/>
              <a:t>State</a:t>
            </a:r>
            <a:r>
              <a:rPr lang="hu-HU" dirty="0"/>
              <a:t> of play: concentration </a:t>
            </a:r>
            <a:r>
              <a:rPr lang="hu-HU" dirty="0" err="1"/>
              <a:t>tool</a:t>
            </a:r>
            <a:endParaRPr lang="hu-HU" dirty="0"/>
          </a:p>
        </p:txBody>
      </p:sp>
      <p:sp>
        <p:nvSpPr>
          <p:cNvPr id="3" name="Tartalom helye 2">
            <a:extLst>
              <a:ext uri="{FF2B5EF4-FFF2-40B4-BE49-F238E27FC236}">
                <a16:creationId xmlns:a16="http://schemas.microsoft.com/office/drawing/2014/main" id="{FA6E7E2F-B175-4D4D-AA29-E6BB89153D13}"/>
              </a:ext>
            </a:extLst>
          </p:cNvPr>
          <p:cNvSpPr>
            <a:spLocks noGrp="1"/>
          </p:cNvSpPr>
          <p:nvPr>
            <p:ph idx="1"/>
          </p:nvPr>
        </p:nvSpPr>
        <p:spPr/>
        <p:txBody>
          <a:bodyPr>
            <a:normAutofit/>
          </a:bodyPr>
          <a:lstStyle/>
          <a:p>
            <a:r>
              <a:rPr lang="en-US" sz="2400" dirty="0"/>
              <a:t>Notification obligation started to apply on 12 October 2023</a:t>
            </a:r>
          </a:p>
          <a:p>
            <a:pPr marL="0" indent="0">
              <a:buNone/>
            </a:pPr>
            <a:r>
              <a:rPr lang="en-US" sz="2400" dirty="0"/>
              <a:t> </a:t>
            </a:r>
            <a:endParaRPr lang="hu-HU" sz="2400" dirty="0"/>
          </a:p>
          <a:p>
            <a:pPr lvl="1"/>
            <a:r>
              <a:rPr lang="en-US" sz="2400" b="0" i="0" u="none" strike="noStrike" baseline="0" dirty="0"/>
              <a:t>91 prenotifications</a:t>
            </a:r>
          </a:p>
          <a:p>
            <a:pPr lvl="1"/>
            <a:r>
              <a:rPr lang="hu-HU" sz="2400" b="0" i="0" u="none" strike="noStrike" baseline="0" dirty="0"/>
              <a:t>58 </a:t>
            </a:r>
            <a:r>
              <a:rPr lang="hu-HU" sz="2400" b="0" i="0" u="none" strike="noStrike" baseline="0" dirty="0" err="1"/>
              <a:t>notified</a:t>
            </a:r>
            <a:r>
              <a:rPr lang="hu-HU" sz="2400" b="0" i="0" u="none" strike="noStrike" baseline="0" dirty="0"/>
              <a:t> </a:t>
            </a:r>
            <a:r>
              <a:rPr lang="hu-HU" sz="2400" b="0" i="0" u="none" strike="noStrike" baseline="0" dirty="0" err="1"/>
              <a:t>cases</a:t>
            </a:r>
            <a:endParaRPr lang="hu-HU" sz="2400" b="0" i="0" u="none" strike="noStrike" baseline="0" dirty="0"/>
          </a:p>
          <a:p>
            <a:pPr lvl="1"/>
            <a:r>
              <a:rPr lang="en-US" sz="2400" b="0" i="0" u="none" strike="noStrike" baseline="0" dirty="0"/>
              <a:t>50 closed cases –all closed after preliminary review</a:t>
            </a:r>
          </a:p>
          <a:p>
            <a:r>
              <a:rPr lang="en-US" sz="2400" dirty="0"/>
              <a:t>Cases in a variety of sectors</a:t>
            </a:r>
          </a:p>
          <a:p>
            <a:r>
              <a:rPr lang="en-US" sz="2400" dirty="0"/>
              <a:t>Large majority of cases also notifiable under EUMR, and also a few under national merger review</a:t>
            </a:r>
          </a:p>
          <a:p>
            <a:r>
              <a:rPr lang="en-US" sz="2400" dirty="0"/>
              <a:t>Roughly 1/3 of the cases are subject to at least one national FDI</a:t>
            </a:r>
            <a:r>
              <a:rPr lang="hu-HU" sz="2400" dirty="0"/>
              <a:t> </a:t>
            </a:r>
            <a:r>
              <a:rPr lang="hu-HU" sz="2400" dirty="0" err="1"/>
              <a:t>screening</a:t>
            </a:r>
            <a:r>
              <a:rPr lang="en-US" sz="2400" dirty="0"/>
              <a:t> procedure</a:t>
            </a:r>
          </a:p>
        </p:txBody>
      </p:sp>
    </p:spTree>
    <p:extLst>
      <p:ext uri="{BB962C8B-B14F-4D97-AF65-F5344CB8AC3E}">
        <p14:creationId xmlns:p14="http://schemas.microsoft.com/office/powerpoint/2010/main" val="3064703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6C22DFB-0CEA-47C1-8A64-23C3902FC0BD}"/>
              </a:ext>
            </a:extLst>
          </p:cNvPr>
          <p:cNvSpPr>
            <a:spLocks noGrp="1"/>
          </p:cNvSpPr>
          <p:nvPr>
            <p:ph type="title"/>
          </p:nvPr>
        </p:nvSpPr>
        <p:spPr/>
        <p:txBody>
          <a:bodyPr/>
          <a:lstStyle/>
          <a:p>
            <a:r>
              <a:rPr lang="hu-HU" dirty="0"/>
              <a:t>Concentration </a:t>
            </a:r>
            <a:r>
              <a:rPr lang="hu-HU" dirty="0" err="1"/>
              <a:t>case</a:t>
            </a:r>
            <a:r>
              <a:rPr lang="hu-HU" dirty="0"/>
              <a:t> 10/06/2024</a:t>
            </a:r>
          </a:p>
        </p:txBody>
      </p:sp>
      <p:sp>
        <p:nvSpPr>
          <p:cNvPr id="3" name="Tartalom helye 2">
            <a:extLst>
              <a:ext uri="{FF2B5EF4-FFF2-40B4-BE49-F238E27FC236}">
                <a16:creationId xmlns:a16="http://schemas.microsoft.com/office/drawing/2014/main" id="{DF90FADF-BF5D-45F5-8FF2-F1EAADA60291}"/>
              </a:ext>
            </a:extLst>
          </p:cNvPr>
          <p:cNvSpPr>
            <a:spLocks noGrp="1"/>
          </p:cNvSpPr>
          <p:nvPr>
            <p:ph idx="1"/>
          </p:nvPr>
        </p:nvSpPr>
        <p:spPr>
          <a:xfrm>
            <a:off x="408562" y="1537399"/>
            <a:ext cx="8560340" cy="4657918"/>
          </a:xfrm>
        </p:spPr>
        <p:txBody>
          <a:bodyPr>
            <a:normAutofit/>
          </a:bodyPr>
          <a:lstStyle/>
          <a:p>
            <a:r>
              <a:rPr lang="en-US" sz="2400" dirty="0"/>
              <a:t>Emirates Telecommunications Group Company PJSC (‘e&amp;’)</a:t>
            </a:r>
            <a:r>
              <a:rPr lang="hu-HU" sz="2400" dirty="0"/>
              <a:t> </a:t>
            </a:r>
            <a:r>
              <a:rPr lang="hu-HU" sz="2400" dirty="0" err="1"/>
              <a:t>from</a:t>
            </a:r>
            <a:r>
              <a:rPr lang="hu-HU" sz="2400" dirty="0"/>
              <a:t> UAE</a:t>
            </a:r>
            <a:r>
              <a:rPr lang="en-US" sz="2400" dirty="0"/>
              <a:t> of sole control of PPF Telecom Group B.V.</a:t>
            </a:r>
            <a:r>
              <a:rPr lang="hu-HU" sz="2400" dirty="0"/>
              <a:t> </a:t>
            </a:r>
            <a:r>
              <a:rPr lang="hu-HU" sz="2400" dirty="0" err="1"/>
              <a:t>except</a:t>
            </a:r>
            <a:r>
              <a:rPr lang="hu-HU" sz="2400" dirty="0"/>
              <a:t> CZ </a:t>
            </a:r>
            <a:r>
              <a:rPr lang="hu-HU" sz="2400" dirty="0" err="1"/>
              <a:t>company</a:t>
            </a:r>
            <a:r>
              <a:rPr lang="hu-HU" sz="2400" dirty="0"/>
              <a:t> (</a:t>
            </a:r>
            <a:r>
              <a:rPr lang="hu-HU" sz="2400" dirty="0" err="1"/>
              <a:t>Czechia</a:t>
            </a:r>
            <a:r>
              <a:rPr lang="hu-HU" sz="2400" dirty="0"/>
              <a:t>, </a:t>
            </a:r>
            <a:r>
              <a:rPr lang="hu-HU" sz="2400" dirty="0" err="1"/>
              <a:t>Bulgaria</a:t>
            </a:r>
            <a:r>
              <a:rPr lang="hu-HU" sz="2400" dirty="0"/>
              <a:t>, Hungary, </a:t>
            </a:r>
            <a:r>
              <a:rPr lang="hu-HU" sz="2400" dirty="0" err="1"/>
              <a:t>Serbia</a:t>
            </a:r>
            <a:r>
              <a:rPr lang="hu-HU" sz="2400" dirty="0"/>
              <a:t> (</a:t>
            </a:r>
            <a:r>
              <a:rPr lang="hu-HU" sz="2400" dirty="0" err="1"/>
              <a:t>Yettel</a:t>
            </a:r>
            <a:r>
              <a:rPr lang="hu-HU" sz="2400" dirty="0"/>
              <a:t>) and </a:t>
            </a:r>
            <a:r>
              <a:rPr lang="hu-HU" sz="2400" dirty="0" err="1"/>
              <a:t>Slovakia</a:t>
            </a:r>
            <a:r>
              <a:rPr lang="hu-HU" sz="2400" dirty="0"/>
              <a:t> (O2).)</a:t>
            </a:r>
          </a:p>
          <a:p>
            <a:r>
              <a:rPr lang="hu-HU" sz="2400" dirty="0" err="1"/>
              <a:t>Unlimited</a:t>
            </a:r>
            <a:r>
              <a:rPr lang="hu-HU" sz="2400" dirty="0"/>
              <a:t> </a:t>
            </a:r>
            <a:r>
              <a:rPr lang="hu-HU" sz="2400" dirty="0" err="1"/>
              <a:t>state</a:t>
            </a:r>
            <a:r>
              <a:rPr lang="hu-HU" sz="2400" dirty="0"/>
              <a:t> </a:t>
            </a:r>
            <a:r>
              <a:rPr lang="hu-HU" sz="2400" dirty="0" err="1"/>
              <a:t>guarantee</a:t>
            </a:r>
            <a:r>
              <a:rPr lang="hu-HU" sz="2400" dirty="0"/>
              <a:t>, </a:t>
            </a:r>
            <a:r>
              <a:rPr lang="hu-HU" sz="2400" dirty="0" err="1"/>
              <a:t>explicitly</a:t>
            </a:r>
            <a:r>
              <a:rPr lang="hu-HU" sz="2400" dirty="0"/>
              <a:t> </a:t>
            </a:r>
            <a:r>
              <a:rPr lang="hu-HU" sz="2400" dirty="0" err="1"/>
              <a:t>mentioned</a:t>
            </a:r>
            <a:r>
              <a:rPr lang="hu-HU" sz="2400" dirty="0"/>
              <a:t> in Art 5. </a:t>
            </a:r>
            <a:r>
              <a:rPr lang="hu-HU" sz="2400" dirty="0" err="1"/>
              <a:t>as</a:t>
            </a:r>
            <a:r>
              <a:rPr lang="hu-HU" sz="2400" dirty="0"/>
              <a:t> </a:t>
            </a:r>
            <a:r>
              <a:rPr lang="hu-HU" sz="2400" dirty="0" err="1"/>
              <a:t>distorting</a:t>
            </a:r>
            <a:r>
              <a:rPr lang="hu-HU" sz="2400" dirty="0"/>
              <a:t> </a:t>
            </a:r>
            <a:r>
              <a:rPr lang="hu-HU" sz="2400" dirty="0" err="1"/>
              <a:t>the</a:t>
            </a:r>
            <a:r>
              <a:rPr lang="hu-HU" sz="2400" dirty="0"/>
              <a:t> </a:t>
            </a:r>
            <a:r>
              <a:rPr lang="hu-HU" sz="2400" dirty="0" err="1"/>
              <a:t>internal</a:t>
            </a:r>
            <a:r>
              <a:rPr lang="hu-HU" sz="2400" dirty="0"/>
              <a:t> market</a:t>
            </a:r>
          </a:p>
          <a:p>
            <a:r>
              <a:rPr lang="hu-HU" sz="2400" dirty="0" err="1"/>
              <a:t>Loan</a:t>
            </a:r>
            <a:r>
              <a:rPr lang="hu-HU" sz="2400" dirty="0"/>
              <a:t> </a:t>
            </a:r>
            <a:r>
              <a:rPr lang="hu-HU" sz="2400" dirty="0" err="1"/>
              <a:t>with</a:t>
            </a:r>
            <a:r>
              <a:rPr lang="hu-HU" sz="2400" dirty="0"/>
              <a:t> </a:t>
            </a:r>
            <a:r>
              <a:rPr lang="hu-HU" sz="2400" dirty="0" err="1"/>
              <a:t>State</a:t>
            </a:r>
            <a:r>
              <a:rPr lang="hu-HU" sz="2400" dirty="0"/>
              <a:t> </a:t>
            </a:r>
            <a:r>
              <a:rPr lang="hu-HU" sz="2400" dirty="0" err="1"/>
              <a:t>origin</a:t>
            </a:r>
            <a:endParaRPr lang="hu-HU" sz="2400" dirty="0"/>
          </a:p>
          <a:p>
            <a:r>
              <a:rPr lang="hu-HU" sz="2400" dirty="0" err="1"/>
              <a:t>Negative</a:t>
            </a:r>
            <a:r>
              <a:rPr lang="hu-HU" sz="2400" dirty="0"/>
              <a:t> </a:t>
            </a:r>
            <a:r>
              <a:rPr lang="hu-HU" sz="2400" dirty="0" err="1"/>
              <a:t>effect</a:t>
            </a:r>
            <a:r>
              <a:rPr lang="hu-HU" sz="2400" dirty="0"/>
              <a:t> - </a:t>
            </a:r>
            <a:r>
              <a:rPr lang="hu-HU" sz="2400" dirty="0" err="1"/>
              <a:t>outbid</a:t>
            </a:r>
            <a:r>
              <a:rPr lang="hu-HU" sz="2400" dirty="0"/>
              <a:t> </a:t>
            </a:r>
            <a:r>
              <a:rPr lang="hu-HU" sz="2400" dirty="0" err="1"/>
              <a:t>others</a:t>
            </a:r>
            <a:endParaRPr lang="hu-HU" sz="2400" dirty="0"/>
          </a:p>
          <a:p>
            <a:r>
              <a:rPr lang="hu-HU" sz="2400" dirty="0"/>
              <a:t>Decision </a:t>
            </a:r>
            <a:r>
              <a:rPr lang="hu-HU" sz="2400" dirty="0" err="1"/>
              <a:t>until</a:t>
            </a:r>
            <a:r>
              <a:rPr lang="hu-HU" sz="2400" dirty="0"/>
              <a:t> 15 </a:t>
            </a:r>
            <a:r>
              <a:rPr lang="hu-HU" sz="2400" dirty="0" err="1"/>
              <a:t>October</a:t>
            </a:r>
            <a:r>
              <a:rPr lang="hu-HU" sz="2400" dirty="0"/>
              <a:t> (+20 </a:t>
            </a:r>
            <a:r>
              <a:rPr lang="hu-HU" sz="2400" dirty="0" err="1"/>
              <a:t>days</a:t>
            </a:r>
            <a:r>
              <a:rPr lang="hu-HU" sz="2400" dirty="0"/>
              <a:t> </a:t>
            </a:r>
            <a:r>
              <a:rPr lang="hu-HU" sz="2400" dirty="0" err="1"/>
              <a:t>poss</a:t>
            </a:r>
            <a:r>
              <a:rPr lang="hu-HU" sz="2400" dirty="0"/>
              <a:t>.)</a:t>
            </a:r>
          </a:p>
          <a:p>
            <a:r>
              <a:rPr lang="hu-HU" sz="2400" dirty="0"/>
              <a:t>MS </a:t>
            </a:r>
            <a:r>
              <a:rPr lang="hu-HU" sz="2400" dirty="0" err="1"/>
              <a:t>involved</a:t>
            </a:r>
            <a:r>
              <a:rPr lang="hu-HU" sz="2400" dirty="0"/>
              <a:t> in </a:t>
            </a:r>
            <a:r>
              <a:rPr lang="hu-HU" sz="2400" dirty="0" err="1"/>
              <a:t>Advisory</a:t>
            </a:r>
            <a:r>
              <a:rPr lang="hu-HU" sz="2400" dirty="0"/>
              <a:t> </a:t>
            </a:r>
            <a:r>
              <a:rPr lang="hu-HU" sz="2400" dirty="0" err="1"/>
              <a:t>Committee</a:t>
            </a:r>
            <a:r>
              <a:rPr lang="hu-HU" sz="2400" dirty="0"/>
              <a:t> meeting, </a:t>
            </a:r>
            <a:r>
              <a:rPr lang="hu-HU" sz="2400" dirty="0" err="1"/>
              <a:t>including</a:t>
            </a:r>
            <a:r>
              <a:rPr lang="hu-HU" sz="2400" dirty="0"/>
              <a:t> </a:t>
            </a:r>
            <a:r>
              <a:rPr lang="hu-HU" sz="2400" dirty="0" err="1"/>
              <a:t>vote</a:t>
            </a:r>
            <a:r>
              <a:rPr lang="hu-HU" sz="2400" dirty="0"/>
              <a:t> on </a:t>
            </a:r>
            <a:r>
              <a:rPr lang="hu-HU" sz="2400" dirty="0" err="1"/>
              <a:t>committments</a:t>
            </a:r>
            <a:endParaRPr lang="hu-HU" sz="2400" dirty="0"/>
          </a:p>
          <a:p>
            <a:endParaRPr lang="hu-HU" dirty="0"/>
          </a:p>
        </p:txBody>
      </p:sp>
    </p:spTree>
    <p:extLst>
      <p:ext uri="{BB962C8B-B14F-4D97-AF65-F5344CB8AC3E}">
        <p14:creationId xmlns:p14="http://schemas.microsoft.com/office/powerpoint/2010/main" val="734917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38A36E9-9052-48F2-9EBB-F013F50FB5B7}"/>
              </a:ext>
            </a:extLst>
          </p:cNvPr>
          <p:cNvSpPr>
            <a:spLocks noGrp="1"/>
          </p:cNvSpPr>
          <p:nvPr>
            <p:ph type="title"/>
          </p:nvPr>
        </p:nvSpPr>
        <p:spPr/>
        <p:txBody>
          <a:bodyPr/>
          <a:lstStyle/>
          <a:p>
            <a:r>
              <a:rPr lang="hu-HU" dirty="0"/>
              <a:t>The </a:t>
            </a:r>
            <a:r>
              <a:rPr lang="hu-HU" dirty="0" err="1"/>
              <a:t>public</a:t>
            </a:r>
            <a:r>
              <a:rPr lang="hu-HU" dirty="0"/>
              <a:t> </a:t>
            </a:r>
            <a:r>
              <a:rPr lang="hu-HU" dirty="0" err="1"/>
              <a:t>procurement</a:t>
            </a:r>
            <a:r>
              <a:rPr lang="hu-HU" dirty="0"/>
              <a:t> </a:t>
            </a:r>
            <a:r>
              <a:rPr lang="hu-HU" dirty="0" err="1"/>
              <a:t>tool</a:t>
            </a:r>
            <a:endParaRPr lang="hu-HU" dirty="0"/>
          </a:p>
        </p:txBody>
      </p:sp>
      <p:sp>
        <p:nvSpPr>
          <p:cNvPr id="3" name="Tartalom helye 2">
            <a:extLst>
              <a:ext uri="{FF2B5EF4-FFF2-40B4-BE49-F238E27FC236}">
                <a16:creationId xmlns:a16="http://schemas.microsoft.com/office/drawing/2014/main" id="{6CF02E5C-03C2-4BA9-BF9C-EC702324A9FE}"/>
              </a:ext>
            </a:extLst>
          </p:cNvPr>
          <p:cNvSpPr>
            <a:spLocks noGrp="1"/>
          </p:cNvSpPr>
          <p:nvPr>
            <p:ph idx="1"/>
          </p:nvPr>
        </p:nvSpPr>
        <p:spPr/>
        <p:txBody>
          <a:bodyPr>
            <a:normAutofit lnSpcReduction="10000"/>
          </a:bodyPr>
          <a:lstStyle/>
          <a:p>
            <a:r>
              <a:rPr lang="hu-HU" sz="2800" dirty="0" err="1"/>
              <a:t>First</a:t>
            </a:r>
            <a:r>
              <a:rPr lang="hu-HU" sz="2800" dirty="0"/>
              <a:t> </a:t>
            </a:r>
            <a:r>
              <a:rPr lang="hu-HU" sz="2800" dirty="0" err="1"/>
              <a:t>case</a:t>
            </a:r>
            <a:r>
              <a:rPr lang="hu-HU" sz="2800" dirty="0"/>
              <a:t> on </a:t>
            </a:r>
            <a:r>
              <a:rPr lang="hu-HU" sz="2800" dirty="0" err="1"/>
              <a:t>the</a:t>
            </a:r>
            <a:r>
              <a:rPr lang="hu-HU" sz="2800" dirty="0"/>
              <a:t> CRRC – BG </a:t>
            </a:r>
            <a:r>
              <a:rPr lang="hu-HU" sz="2800" dirty="0" err="1"/>
              <a:t>procurement</a:t>
            </a:r>
            <a:r>
              <a:rPr lang="hu-HU" sz="2800" dirty="0"/>
              <a:t>, </a:t>
            </a:r>
            <a:r>
              <a:rPr lang="hu-HU" sz="2800" dirty="0" err="1"/>
              <a:t>train</a:t>
            </a:r>
            <a:r>
              <a:rPr lang="hu-HU" sz="2800" dirty="0"/>
              <a:t> </a:t>
            </a:r>
            <a:r>
              <a:rPr lang="hu-HU" sz="2800" dirty="0" err="1"/>
              <a:t>manufacturing</a:t>
            </a:r>
            <a:r>
              <a:rPr lang="hu-HU" sz="2800" dirty="0"/>
              <a:t>, </a:t>
            </a:r>
            <a:r>
              <a:rPr lang="en-US" sz="2800" dirty="0"/>
              <a:t>electric “push-pull” trains as well as related maintenance and staff training services</a:t>
            </a:r>
            <a:endParaRPr lang="hu-HU" sz="2800" dirty="0"/>
          </a:p>
          <a:p>
            <a:pPr lvl="1"/>
            <a:r>
              <a:rPr lang="hu-HU" sz="2400" dirty="0" err="1"/>
              <a:t>Unduly</a:t>
            </a:r>
            <a:r>
              <a:rPr lang="hu-HU" sz="2400" dirty="0"/>
              <a:t> </a:t>
            </a:r>
            <a:r>
              <a:rPr lang="hu-HU" sz="2400" dirty="0" err="1"/>
              <a:t>advantageous</a:t>
            </a:r>
            <a:r>
              <a:rPr lang="hu-HU" sz="2400" dirty="0"/>
              <a:t> tender?</a:t>
            </a:r>
          </a:p>
          <a:p>
            <a:pPr lvl="1"/>
            <a:r>
              <a:rPr lang="hu-HU" sz="2400" dirty="0" err="1"/>
              <a:t>Contract</a:t>
            </a:r>
            <a:r>
              <a:rPr lang="hu-HU" sz="2400" dirty="0"/>
              <a:t> </a:t>
            </a:r>
            <a:r>
              <a:rPr lang="hu-HU" sz="2400" dirty="0" err="1"/>
              <a:t>value</a:t>
            </a:r>
            <a:r>
              <a:rPr lang="hu-HU" sz="2400" dirty="0"/>
              <a:t> € 610 m, </a:t>
            </a:r>
            <a:r>
              <a:rPr lang="hu-HU" sz="2400" dirty="0" err="1"/>
              <a:t>offer</a:t>
            </a:r>
            <a:r>
              <a:rPr lang="hu-HU" sz="2400" dirty="0"/>
              <a:t> </a:t>
            </a:r>
            <a:r>
              <a:rPr lang="hu-HU" sz="2400" dirty="0" err="1"/>
              <a:t>much</a:t>
            </a:r>
            <a:r>
              <a:rPr lang="hu-HU" sz="2400" dirty="0"/>
              <a:t> </a:t>
            </a:r>
            <a:r>
              <a:rPr lang="hu-HU" sz="2400" dirty="0" err="1"/>
              <a:t>cheaper</a:t>
            </a:r>
            <a:r>
              <a:rPr lang="hu-HU" sz="2400" dirty="0"/>
              <a:t> </a:t>
            </a:r>
            <a:r>
              <a:rPr lang="hu-HU" sz="2400" dirty="0" err="1"/>
              <a:t>than</a:t>
            </a:r>
            <a:r>
              <a:rPr lang="hu-HU" sz="2400" dirty="0"/>
              <a:t> </a:t>
            </a:r>
            <a:r>
              <a:rPr lang="hu-HU" sz="2400" dirty="0" err="1"/>
              <a:t>second</a:t>
            </a:r>
            <a:r>
              <a:rPr lang="hu-HU" sz="2400" dirty="0"/>
              <a:t> </a:t>
            </a:r>
            <a:r>
              <a:rPr lang="hu-HU" sz="2400" dirty="0" err="1"/>
              <a:t>best</a:t>
            </a:r>
            <a:r>
              <a:rPr lang="hu-HU" sz="2400" dirty="0"/>
              <a:t> </a:t>
            </a:r>
            <a:r>
              <a:rPr lang="hu-HU" sz="2400" dirty="0" err="1"/>
              <a:t>bidder</a:t>
            </a:r>
            <a:endParaRPr lang="hu-HU" sz="2400" dirty="0"/>
          </a:p>
          <a:p>
            <a:r>
              <a:rPr lang="hu-HU" sz="2800" dirty="0"/>
              <a:t>COM: </a:t>
            </a:r>
            <a:r>
              <a:rPr lang="hu-HU" sz="2800" dirty="0" err="1"/>
              <a:t>initiated</a:t>
            </a:r>
            <a:r>
              <a:rPr lang="hu-HU" sz="2800" dirty="0"/>
              <a:t> </a:t>
            </a:r>
            <a:r>
              <a:rPr lang="hu-HU" sz="2800" dirty="0" err="1"/>
              <a:t>Phase</a:t>
            </a:r>
            <a:r>
              <a:rPr lang="hu-HU" sz="2800" dirty="0"/>
              <a:t> II – no </a:t>
            </a:r>
            <a:r>
              <a:rPr lang="hu-HU" sz="2800" dirty="0" err="1"/>
              <a:t>all</a:t>
            </a:r>
            <a:r>
              <a:rPr lang="hu-HU" sz="2800" dirty="0"/>
              <a:t> </a:t>
            </a:r>
            <a:r>
              <a:rPr lang="hu-HU" sz="2800" dirty="0" err="1"/>
              <a:t>information</a:t>
            </a:r>
            <a:r>
              <a:rPr lang="hu-HU" sz="2800" dirty="0"/>
              <a:t> </a:t>
            </a:r>
            <a:r>
              <a:rPr lang="hu-HU" sz="2800" dirty="0" err="1"/>
              <a:t>was</a:t>
            </a:r>
            <a:r>
              <a:rPr lang="hu-HU" sz="2800" dirty="0"/>
              <a:t> part in </a:t>
            </a:r>
            <a:r>
              <a:rPr lang="hu-HU" sz="2800" dirty="0" err="1"/>
              <a:t>the</a:t>
            </a:r>
            <a:r>
              <a:rPr lang="hu-HU" sz="2800" dirty="0"/>
              <a:t> </a:t>
            </a:r>
            <a:r>
              <a:rPr lang="hu-HU" sz="2800" dirty="0" err="1"/>
              <a:t>notification</a:t>
            </a:r>
            <a:r>
              <a:rPr lang="hu-HU" sz="2800" dirty="0"/>
              <a:t>, </a:t>
            </a:r>
            <a:r>
              <a:rPr lang="hu-HU" sz="2800" dirty="0" err="1"/>
              <a:t>State</a:t>
            </a:r>
            <a:r>
              <a:rPr lang="hu-HU" sz="2800" dirty="0"/>
              <a:t> </a:t>
            </a:r>
            <a:r>
              <a:rPr lang="hu-HU" sz="2800" dirty="0" err="1"/>
              <a:t>owned</a:t>
            </a:r>
            <a:r>
              <a:rPr lang="hu-HU" sz="2800" dirty="0"/>
              <a:t> </a:t>
            </a:r>
            <a:r>
              <a:rPr lang="hu-HU" sz="2800" dirty="0" err="1"/>
              <a:t>enterprise</a:t>
            </a:r>
            <a:endParaRPr lang="hu-HU" sz="2800" dirty="0"/>
          </a:p>
          <a:p>
            <a:r>
              <a:rPr lang="hu-HU" sz="2800" dirty="0"/>
              <a:t>Company </a:t>
            </a:r>
            <a:r>
              <a:rPr lang="hu-HU" sz="2800" dirty="0" err="1"/>
              <a:t>withdrew</a:t>
            </a:r>
            <a:r>
              <a:rPr lang="hu-HU" sz="2800" dirty="0"/>
              <a:t> </a:t>
            </a:r>
            <a:r>
              <a:rPr lang="hu-HU" sz="2800" dirty="0" err="1"/>
              <a:t>its</a:t>
            </a:r>
            <a:r>
              <a:rPr lang="hu-HU" sz="2800" dirty="0"/>
              <a:t> </a:t>
            </a:r>
            <a:r>
              <a:rPr lang="hu-HU" sz="2800" dirty="0" err="1"/>
              <a:t>bid</a:t>
            </a:r>
            <a:r>
              <a:rPr lang="hu-HU" sz="2800" dirty="0"/>
              <a:t>, </a:t>
            </a:r>
            <a:r>
              <a:rPr lang="hu-HU" sz="2800" dirty="0" err="1"/>
              <a:t>case</a:t>
            </a:r>
            <a:r>
              <a:rPr lang="hu-HU" sz="2800" dirty="0"/>
              <a:t> </a:t>
            </a:r>
            <a:r>
              <a:rPr lang="hu-HU" sz="2800" dirty="0" err="1"/>
              <a:t>closed</a:t>
            </a:r>
            <a:r>
              <a:rPr lang="hu-HU" sz="2800" dirty="0"/>
              <a:t> </a:t>
            </a:r>
            <a:r>
              <a:rPr lang="hu-HU" sz="2800" dirty="0" err="1"/>
              <a:t>without</a:t>
            </a:r>
            <a:r>
              <a:rPr lang="hu-HU" sz="2800" dirty="0"/>
              <a:t> decision</a:t>
            </a:r>
          </a:p>
          <a:p>
            <a:endParaRPr lang="hu-HU" dirty="0"/>
          </a:p>
        </p:txBody>
      </p:sp>
    </p:spTree>
    <p:extLst>
      <p:ext uri="{BB962C8B-B14F-4D97-AF65-F5344CB8AC3E}">
        <p14:creationId xmlns:p14="http://schemas.microsoft.com/office/powerpoint/2010/main" val="39009387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14BE80C-F26C-4C25-AFC5-90D0147C80F8}"/>
              </a:ext>
            </a:extLst>
          </p:cNvPr>
          <p:cNvSpPr>
            <a:spLocks noGrp="1"/>
          </p:cNvSpPr>
          <p:nvPr>
            <p:ph type="title"/>
          </p:nvPr>
        </p:nvSpPr>
        <p:spPr/>
        <p:txBody>
          <a:bodyPr/>
          <a:lstStyle/>
          <a:p>
            <a:r>
              <a:rPr lang="hu-HU" dirty="0"/>
              <a:t>In </a:t>
            </a:r>
            <a:r>
              <a:rPr lang="hu-HU" dirty="0" err="1"/>
              <a:t>the</a:t>
            </a:r>
            <a:r>
              <a:rPr lang="hu-HU" dirty="0"/>
              <a:t> </a:t>
            </a:r>
            <a:r>
              <a:rPr lang="hu-HU" dirty="0" err="1"/>
              <a:t>legislative</a:t>
            </a:r>
            <a:r>
              <a:rPr lang="hu-HU" dirty="0"/>
              <a:t> </a:t>
            </a:r>
            <a:r>
              <a:rPr lang="hu-HU" dirty="0" err="1"/>
              <a:t>pipeline</a:t>
            </a:r>
            <a:endParaRPr lang="hu-HU" dirty="0"/>
          </a:p>
        </p:txBody>
      </p:sp>
      <p:sp>
        <p:nvSpPr>
          <p:cNvPr id="3" name="Tartalom helye 2">
            <a:extLst>
              <a:ext uri="{FF2B5EF4-FFF2-40B4-BE49-F238E27FC236}">
                <a16:creationId xmlns:a16="http://schemas.microsoft.com/office/drawing/2014/main" id="{BBEF6824-6C52-4DF8-8417-E72B881DF9F2}"/>
              </a:ext>
            </a:extLst>
          </p:cNvPr>
          <p:cNvSpPr>
            <a:spLocks noGrp="1"/>
          </p:cNvSpPr>
          <p:nvPr>
            <p:ph idx="1"/>
          </p:nvPr>
        </p:nvSpPr>
        <p:spPr>
          <a:xfrm>
            <a:off x="408562" y="1537398"/>
            <a:ext cx="8560340" cy="4744601"/>
          </a:xfrm>
        </p:spPr>
        <p:txBody>
          <a:bodyPr>
            <a:normAutofit fontScale="92500" lnSpcReduction="20000"/>
          </a:bodyPr>
          <a:lstStyle/>
          <a:p>
            <a:pPr fontAlgn="base"/>
            <a:r>
              <a:rPr lang="hu-HU" sz="2800" dirty="0"/>
              <a:t>Export </a:t>
            </a:r>
            <a:r>
              <a:rPr lang="hu-HU" sz="2800" dirty="0" err="1"/>
              <a:t>controls</a:t>
            </a:r>
            <a:r>
              <a:rPr lang="hu-HU" sz="2800" dirty="0"/>
              <a:t> – 24.01.2024. White </a:t>
            </a:r>
            <a:r>
              <a:rPr lang="hu-HU" sz="2800" dirty="0" err="1"/>
              <a:t>Paper</a:t>
            </a:r>
            <a:r>
              <a:rPr lang="hu-HU" sz="2800" dirty="0"/>
              <a:t>, </a:t>
            </a:r>
            <a:r>
              <a:rPr lang="hu-HU" sz="2800" dirty="0" err="1"/>
              <a:t>stronger</a:t>
            </a:r>
            <a:r>
              <a:rPr lang="hu-HU" sz="2800" dirty="0"/>
              <a:t> and more </a:t>
            </a:r>
            <a:r>
              <a:rPr lang="hu-HU" sz="2800" dirty="0" err="1"/>
              <a:t>harmonized</a:t>
            </a:r>
            <a:r>
              <a:rPr lang="hu-HU" sz="2800" dirty="0"/>
              <a:t> </a:t>
            </a:r>
            <a:r>
              <a:rPr lang="hu-HU" sz="2800" dirty="0" err="1"/>
              <a:t>controls</a:t>
            </a:r>
            <a:r>
              <a:rPr lang="hu-HU" sz="2800" dirty="0"/>
              <a:t>, </a:t>
            </a:r>
            <a:r>
              <a:rPr lang="hu-HU" sz="2800" dirty="0" err="1"/>
              <a:t>stronger</a:t>
            </a:r>
            <a:r>
              <a:rPr lang="hu-HU" sz="2800" dirty="0"/>
              <a:t> EU </a:t>
            </a:r>
            <a:r>
              <a:rPr lang="hu-HU" sz="2800" dirty="0" err="1"/>
              <a:t>voice</a:t>
            </a:r>
            <a:endParaRPr lang="hu-HU" sz="2800" dirty="0"/>
          </a:p>
          <a:p>
            <a:pPr lvl="1" fontAlgn="base"/>
            <a:r>
              <a:rPr lang="hu-HU" sz="2400" dirty="0" err="1"/>
              <a:t>Adhere</a:t>
            </a:r>
            <a:r>
              <a:rPr lang="hu-HU" sz="2400" dirty="0"/>
              <a:t> </a:t>
            </a:r>
            <a:r>
              <a:rPr lang="hu-HU" sz="2400" dirty="0" err="1"/>
              <a:t>to</a:t>
            </a:r>
            <a:r>
              <a:rPr lang="hu-HU" sz="2400" dirty="0"/>
              <a:t> CFSP, </a:t>
            </a:r>
            <a:r>
              <a:rPr lang="hu-HU" sz="2400" dirty="0" err="1"/>
              <a:t>sanctions</a:t>
            </a:r>
            <a:r>
              <a:rPr lang="hu-HU" sz="2400" dirty="0"/>
              <a:t> and trade policy </a:t>
            </a:r>
            <a:r>
              <a:rPr lang="hu-HU" sz="2400" dirty="0" err="1"/>
              <a:t>objectives</a:t>
            </a:r>
            <a:endParaRPr lang="hu-HU" sz="2400" dirty="0"/>
          </a:p>
          <a:p>
            <a:pPr fontAlgn="base"/>
            <a:r>
              <a:rPr lang="hu-HU" sz="2800" dirty="0"/>
              <a:t>White </a:t>
            </a:r>
            <a:r>
              <a:rPr lang="hu-HU" sz="2800" dirty="0" err="1"/>
              <a:t>paper</a:t>
            </a:r>
            <a:r>
              <a:rPr lang="hu-HU" sz="2800" dirty="0"/>
              <a:t> on </a:t>
            </a:r>
            <a:r>
              <a:rPr lang="hu-HU" sz="2800" dirty="0" err="1"/>
              <a:t>outbound</a:t>
            </a:r>
            <a:r>
              <a:rPr lang="hu-HU" sz="2800" dirty="0"/>
              <a:t> </a:t>
            </a:r>
            <a:r>
              <a:rPr lang="hu-HU" sz="2800" dirty="0" err="1"/>
              <a:t>investments</a:t>
            </a:r>
            <a:endParaRPr lang="hu-HU" sz="2800" dirty="0"/>
          </a:p>
          <a:p>
            <a:pPr lvl="1" fontAlgn="base"/>
            <a:r>
              <a:rPr lang="hu-HU" sz="2400" dirty="0"/>
              <a:t>Limiting </a:t>
            </a:r>
            <a:r>
              <a:rPr lang="hu-HU" sz="2400" dirty="0" err="1"/>
              <a:t>the</a:t>
            </a:r>
            <a:r>
              <a:rPr lang="hu-HU" sz="2400" dirty="0"/>
              <a:t> „</a:t>
            </a:r>
            <a:r>
              <a:rPr lang="hu-HU" sz="2400" dirty="0" err="1"/>
              <a:t>leak</a:t>
            </a:r>
            <a:r>
              <a:rPr lang="hu-HU" sz="2400" dirty="0"/>
              <a:t>” of </a:t>
            </a:r>
            <a:r>
              <a:rPr lang="hu-HU" sz="2400" dirty="0" err="1"/>
              <a:t>sensitive</a:t>
            </a:r>
            <a:r>
              <a:rPr lang="hu-HU" sz="2400" dirty="0"/>
              <a:t> </a:t>
            </a:r>
            <a:r>
              <a:rPr lang="hu-HU" sz="2400" dirty="0" err="1"/>
              <a:t>technologies</a:t>
            </a:r>
            <a:r>
              <a:rPr lang="hu-HU" sz="2400" dirty="0"/>
              <a:t>, and </a:t>
            </a:r>
            <a:r>
              <a:rPr lang="hu-HU" sz="2400" dirty="0" err="1"/>
              <a:t>security</a:t>
            </a:r>
            <a:r>
              <a:rPr lang="hu-HU" sz="2400" dirty="0"/>
              <a:t> </a:t>
            </a:r>
            <a:r>
              <a:rPr lang="hu-HU" sz="2400" dirty="0" err="1"/>
              <a:t>risks</a:t>
            </a:r>
            <a:endParaRPr lang="hu-HU" sz="2400" dirty="0"/>
          </a:p>
          <a:p>
            <a:pPr lvl="1" fontAlgn="base"/>
            <a:r>
              <a:rPr lang="hu-HU" sz="2400" dirty="0"/>
              <a:t>Monitoring and </a:t>
            </a:r>
            <a:r>
              <a:rPr lang="hu-HU" sz="2400" dirty="0" err="1"/>
              <a:t>risk</a:t>
            </a:r>
            <a:r>
              <a:rPr lang="hu-HU" sz="2400" dirty="0"/>
              <a:t> </a:t>
            </a:r>
            <a:r>
              <a:rPr lang="hu-HU" sz="2400" dirty="0" err="1"/>
              <a:t>assessment</a:t>
            </a:r>
            <a:endParaRPr lang="hu-HU" sz="2400" dirty="0"/>
          </a:p>
          <a:p>
            <a:pPr algn="l">
              <a:buFont typeface="Arial" panose="020B0604020202020204" pitchFamily="34" charset="0"/>
              <a:buChar char="•"/>
            </a:pPr>
            <a:r>
              <a:rPr lang="hu-HU" sz="2800" dirty="0"/>
              <a:t>P</a:t>
            </a:r>
            <a:r>
              <a:rPr lang="en-US" sz="2800" dirty="0" err="1"/>
              <a:t>romoting</a:t>
            </a:r>
            <a:r>
              <a:rPr lang="en-US" sz="2800" dirty="0"/>
              <a:t> further discussions on how to better support research and development involving technologies with dual-use potential;</a:t>
            </a:r>
          </a:p>
          <a:p>
            <a:pPr algn="l">
              <a:buFont typeface="Arial" panose="020B0604020202020204" pitchFamily="34" charset="0"/>
              <a:buChar char="•"/>
            </a:pPr>
            <a:r>
              <a:rPr lang="hu-HU" sz="2800" dirty="0"/>
              <a:t>P</a:t>
            </a:r>
            <a:r>
              <a:rPr lang="en-US" sz="2800" dirty="0" err="1"/>
              <a:t>ropos</a:t>
            </a:r>
            <a:r>
              <a:rPr lang="hu-HU" sz="2800" dirty="0" err="1"/>
              <a:t>al</a:t>
            </a:r>
            <a:r>
              <a:rPr lang="hu-HU" sz="2800" dirty="0"/>
              <a:t> </a:t>
            </a:r>
            <a:r>
              <a:rPr lang="en-US" sz="2800" dirty="0"/>
              <a:t>that the Council recommends measures aimed at enhancing research security at national and sector level</a:t>
            </a:r>
            <a:endParaRPr lang="hu-HU" sz="2800" dirty="0"/>
          </a:p>
          <a:p>
            <a:pPr algn="l">
              <a:buFont typeface="Arial" panose="020B0604020202020204" pitchFamily="34" charset="0"/>
              <a:buChar char="•"/>
            </a:pPr>
            <a:r>
              <a:rPr lang="hu-HU" sz="2800" dirty="0" err="1"/>
              <a:t>Revision</a:t>
            </a:r>
            <a:r>
              <a:rPr lang="hu-HU" sz="2800" dirty="0"/>
              <a:t> of </a:t>
            </a:r>
            <a:r>
              <a:rPr lang="hu-HU" sz="2800" dirty="0" err="1"/>
              <a:t>the</a:t>
            </a:r>
            <a:r>
              <a:rPr lang="hu-HU" sz="2800" dirty="0"/>
              <a:t> FDI </a:t>
            </a:r>
            <a:r>
              <a:rPr lang="hu-HU" sz="2800" dirty="0" err="1"/>
              <a:t>Screening</a:t>
            </a:r>
            <a:r>
              <a:rPr lang="hu-HU" sz="2800" dirty="0"/>
              <a:t> </a:t>
            </a:r>
            <a:r>
              <a:rPr lang="hu-HU" sz="2800" dirty="0" err="1"/>
              <a:t>Regulation</a:t>
            </a:r>
            <a:endParaRPr lang="en-US" sz="2800" dirty="0"/>
          </a:p>
          <a:p>
            <a:endParaRPr lang="hu-HU" dirty="0"/>
          </a:p>
        </p:txBody>
      </p:sp>
    </p:spTree>
    <p:extLst>
      <p:ext uri="{BB962C8B-B14F-4D97-AF65-F5344CB8AC3E}">
        <p14:creationId xmlns:p14="http://schemas.microsoft.com/office/powerpoint/2010/main" val="2455535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3948E73-8EA3-4E21-8563-33586224D859}"/>
              </a:ext>
            </a:extLst>
          </p:cNvPr>
          <p:cNvSpPr>
            <a:spLocks noGrp="1"/>
          </p:cNvSpPr>
          <p:nvPr>
            <p:ph type="title"/>
          </p:nvPr>
        </p:nvSpPr>
        <p:spPr/>
        <p:txBody>
          <a:bodyPr/>
          <a:lstStyle/>
          <a:p>
            <a:r>
              <a:rPr lang="hu-HU" dirty="0" err="1"/>
              <a:t>Conclusions</a:t>
            </a:r>
            <a:endParaRPr lang="hu-HU" dirty="0"/>
          </a:p>
        </p:txBody>
      </p:sp>
      <p:sp>
        <p:nvSpPr>
          <p:cNvPr id="3" name="Tartalom helye 2">
            <a:extLst>
              <a:ext uri="{FF2B5EF4-FFF2-40B4-BE49-F238E27FC236}">
                <a16:creationId xmlns:a16="http://schemas.microsoft.com/office/drawing/2014/main" id="{66B752C4-428F-4EF9-A418-B5DD3971CFDE}"/>
              </a:ext>
            </a:extLst>
          </p:cNvPr>
          <p:cNvSpPr>
            <a:spLocks noGrp="1"/>
          </p:cNvSpPr>
          <p:nvPr>
            <p:ph idx="1"/>
          </p:nvPr>
        </p:nvSpPr>
        <p:spPr>
          <a:xfrm>
            <a:off x="408562" y="1537399"/>
            <a:ext cx="8560340" cy="5048336"/>
          </a:xfrm>
        </p:spPr>
        <p:txBody>
          <a:bodyPr>
            <a:normAutofit lnSpcReduction="10000"/>
          </a:bodyPr>
          <a:lstStyle/>
          <a:p>
            <a:pPr fontAlgn="base"/>
            <a:r>
              <a:rPr lang="hu-HU" sz="2800" dirty="0" err="1"/>
              <a:t>Deglobalization</a:t>
            </a:r>
            <a:r>
              <a:rPr lang="hu-HU" sz="2800" dirty="0"/>
              <a:t>, de-</a:t>
            </a:r>
            <a:r>
              <a:rPr lang="hu-HU" sz="2800" dirty="0" err="1"/>
              <a:t>risking</a:t>
            </a:r>
            <a:endParaRPr lang="hu-HU" sz="2800" dirty="0"/>
          </a:p>
          <a:p>
            <a:pPr fontAlgn="base"/>
            <a:r>
              <a:rPr lang="hu-HU" sz="2800" dirty="0" err="1"/>
              <a:t>Sanctions</a:t>
            </a:r>
            <a:endParaRPr lang="hu-HU" sz="2800" dirty="0"/>
          </a:p>
          <a:p>
            <a:pPr fontAlgn="base"/>
            <a:r>
              <a:rPr lang="hu-HU" sz="2800" dirty="0" err="1"/>
              <a:t>Strategic</a:t>
            </a:r>
            <a:r>
              <a:rPr lang="hu-HU" sz="2800" dirty="0"/>
              <a:t> </a:t>
            </a:r>
            <a:r>
              <a:rPr lang="hu-HU" sz="2800" dirty="0" err="1"/>
              <a:t>autonomy</a:t>
            </a:r>
            <a:endParaRPr lang="hu-HU" sz="2800" dirty="0"/>
          </a:p>
          <a:p>
            <a:pPr fontAlgn="base"/>
            <a:r>
              <a:rPr lang="hu-HU" sz="2800" dirty="0" err="1"/>
              <a:t>Usual</a:t>
            </a:r>
            <a:r>
              <a:rPr lang="hu-HU" sz="2800" dirty="0"/>
              <a:t> EU </a:t>
            </a:r>
            <a:r>
              <a:rPr lang="hu-HU" sz="2800" dirty="0" err="1"/>
              <a:t>reply</a:t>
            </a:r>
            <a:r>
              <a:rPr lang="hu-HU" sz="2800" dirty="0"/>
              <a:t> </a:t>
            </a:r>
            <a:r>
              <a:rPr lang="hu-HU" sz="2800" dirty="0" err="1"/>
              <a:t>to</a:t>
            </a:r>
            <a:r>
              <a:rPr lang="hu-HU" sz="2800" dirty="0"/>
              <a:t> </a:t>
            </a:r>
            <a:r>
              <a:rPr lang="hu-HU" sz="2800" dirty="0" err="1"/>
              <a:t>challenges</a:t>
            </a:r>
            <a:r>
              <a:rPr lang="hu-HU" sz="2800" dirty="0"/>
              <a:t>: </a:t>
            </a:r>
            <a:r>
              <a:rPr lang="hu-HU" sz="2800" dirty="0" err="1"/>
              <a:t>legislation</a:t>
            </a:r>
            <a:r>
              <a:rPr lang="hu-HU" sz="2800" dirty="0"/>
              <a:t>, </a:t>
            </a:r>
            <a:r>
              <a:rPr lang="hu-HU" sz="2800" dirty="0" err="1"/>
              <a:t>revision</a:t>
            </a:r>
            <a:r>
              <a:rPr lang="hu-HU" sz="2800"/>
              <a:t>, new</a:t>
            </a:r>
            <a:r>
              <a:rPr lang="hu-HU" sz="2800" dirty="0"/>
              <a:t> </a:t>
            </a:r>
            <a:r>
              <a:rPr lang="hu-HU" sz="2800" dirty="0" err="1"/>
              <a:t>procedures</a:t>
            </a:r>
            <a:r>
              <a:rPr lang="hu-HU" sz="2800" dirty="0"/>
              <a:t>, coordination, update, etc.</a:t>
            </a:r>
          </a:p>
          <a:p>
            <a:pPr lvl="1" fontAlgn="base"/>
            <a:r>
              <a:rPr lang="hu-HU" sz="2400" dirty="0" err="1"/>
              <a:t>Slow</a:t>
            </a:r>
            <a:r>
              <a:rPr lang="hu-HU" sz="2400" dirty="0"/>
              <a:t>, </a:t>
            </a:r>
            <a:r>
              <a:rPr lang="hu-HU" sz="2400" dirty="0" err="1"/>
              <a:t>but</a:t>
            </a:r>
            <a:r>
              <a:rPr lang="hu-HU" sz="2400" dirty="0"/>
              <a:t> </a:t>
            </a:r>
            <a:r>
              <a:rPr lang="hu-HU" sz="2400" dirty="0" err="1"/>
              <a:t>it</a:t>
            </a:r>
            <a:r>
              <a:rPr lang="hu-HU" sz="2400" dirty="0"/>
              <a:t> </a:t>
            </a:r>
            <a:r>
              <a:rPr lang="hu-HU" sz="2400" dirty="0" err="1"/>
              <a:t>works</a:t>
            </a:r>
            <a:r>
              <a:rPr lang="hu-HU" sz="2400" dirty="0"/>
              <a:t>, </a:t>
            </a:r>
            <a:r>
              <a:rPr lang="hu-HU" sz="2400" dirty="0" err="1"/>
              <a:t>if</a:t>
            </a:r>
            <a:r>
              <a:rPr lang="hu-HU" sz="2400" dirty="0"/>
              <a:t> </a:t>
            </a:r>
            <a:r>
              <a:rPr lang="hu-HU" sz="2400" dirty="0" err="1"/>
              <a:t>the</a:t>
            </a:r>
            <a:r>
              <a:rPr lang="hu-HU" sz="2400" dirty="0"/>
              <a:t> EU has </a:t>
            </a:r>
            <a:r>
              <a:rPr lang="hu-HU" sz="2400" dirty="0" err="1"/>
              <a:t>proper</a:t>
            </a:r>
            <a:r>
              <a:rPr lang="hu-HU" sz="2400" dirty="0"/>
              <a:t> and </a:t>
            </a:r>
            <a:r>
              <a:rPr lang="hu-HU" sz="2400" dirty="0" err="1"/>
              <a:t>targeted</a:t>
            </a:r>
            <a:r>
              <a:rPr lang="hu-HU" sz="2400" dirty="0"/>
              <a:t> </a:t>
            </a:r>
            <a:r>
              <a:rPr lang="hu-HU" sz="2400" dirty="0" err="1"/>
              <a:t>safeguards</a:t>
            </a:r>
            <a:r>
              <a:rPr lang="hu-HU" sz="2400" dirty="0"/>
              <a:t>, </a:t>
            </a:r>
            <a:r>
              <a:rPr lang="hu-HU" sz="2400" dirty="0" err="1"/>
              <a:t>manpower</a:t>
            </a:r>
            <a:r>
              <a:rPr lang="hu-HU" sz="2400" dirty="0"/>
              <a:t> </a:t>
            </a:r>
            <a:r>
              <a:rPr lang="hu-HU" sz="2400" dirty="0" err="1"/>
              <a:t>needed</a:t>
            </a:r>
            <a:r>
              <a:rPr lang="hu-HU" sz="2400" dirty="0"/>
              <a:t>, </a:t>
            </a:r>
            <a:r>
              <a:rPr lang="hu-HU" sz="2400" dirty="0" err="1"/>
              <a:t>feedbacks</a:t>
            </a:r>
            <a:r>
              <a:rPr lang="hu-HU" sz="2400" dirty="0"/>
              <a:t> </a:t>
            </a:r>
            <a:r>
              <a:rPr lang="hu-HU" sz="2400" dirty="0" err="1"/>
              <a:t>are</a:t>
            </a:r>
            <a:r>
              <a:rPr lang="hu-HU" sz="2400" dirty="0"/>
              <a:t> </a:t>
            </a:r>
            <a:r>
              <a:rPr lang="hu-HU" sz="2400" dirty="0" err="1"/>
              <a:t>important</a:t>
            </a:r>
            <a:endParaRPr lang="hu-HU" sz="2400" dirty="0"/>
          </a:p>
          <a:p>
            <a:pPr lvl="1" fontAlgn="base"/>
            <a:r>
              <a:rPr lang="hu-HU" sz="2400" dirty="0"/>
              <a:t>More </a:t>
            </a:r>
            <a:r>
              <a:rPr lang="hu-HU" sz="2400" dirty="0" err="1"/>
              <a:t>complex</a:t>
            </a:r>
            <a:r>
              <a:rPr lang="hu-HU" sz="2400" dirty="0"/>
              <a:t> </a:t>
            </a:r>
            <a:r>
              <a:rPr lang="hu-HU" sz="2400" dirty="0" err="1"/>
              <a:t>legislative</a:t>
            </a:r>
            <a:r>
              <a:rPr lang="hu-HU" sz="2400" dirty="0"/>
              <a:t> </a:t>
            </a:r>
            <a:r>
              <a:rPr lang="hu-HU" sz="2400" dirty="0" err="1"/>
              <a:t>landscape</a:t>
            </a:r>
            <a:r>
              <a:rPr lang="hu-HU" sz="2400" dirty="0"/>
              <a:t>, </a:t>
            </a:r>
            <a:r>
              <a:rPr lang="hu-HU" sz="2400" dirty="0" err="1"/>
              <a:t>multiple</a:t>
            </a:r>
            <a:r>
              <a:rPr lang="hu-HU" sz="2400" dirty="0"/>
              <a:t> </a:t>
            </a:r>
            <a:r>
              <a:rPr lang="hu-HU" sz="2400" dirty="0" err="1"/>
              <a:t>procedures</a:t>
            </a:r>
            <a:r>
              <a:rPr lang="hu-HU" sz="2400" dirty="0"/>
              <a:t> – more </a:t>
            </a:r>
            <a:r>
              <a:rPr lang="hu-HU" sz="2400" dirty="0" err="1"/>
              <a:t>compliance</a:t>
            </a:r>
            <a:r>
              <a:rPr lang="hu-HU" sz="2400" dirty="0"/>
              <a:t> </a:t>
            </a:r>
            <a:r>
              <a:rPr lang="hu-HU" sz="2400" dirty="0" err="1"/>
              <a:t>costs</a:t>
            </a:r>
            <a:r>
              <a:rPr lang="hu-HU" sz="2400" dirty="0"/>
              <a:t> for </a:t>
            </a:r>
            <a:r>
              <a:rPr lang="hu-HU" sz="2400" dirty="0" err="1"/>
              <a:t>undertakings</a:t>
            </a:r>
            <a:r>
              <a:rPr lang="hu-HU" sz="2400" dirty="0"/>
              <a:t>, </a:t>
            </a:r>
            <a:r>
              <a:rPr lang="hu-HU" sz="2400" dirty="0" err="1"/>
              <a:t>heaven</a:t>
            </a:r>
            <a:r>
              <a:rPr lang="hu-HU" sz="2400" dirty="0"/>
              <a:t> for </a:t>
            </a:r>
            <a:r>
              <a:rPr lang="hu-HU" sz="2400" dirty="0" err="1"/>
              <a:t>lawyers</a:t>
            </a:r>
            <a:r>
              <a:rPr lang="hu-HU" sz="2400" dirty="0"/>
              <a:t> and </a:t>
            </a:r>
            <a:r>
              <a:rPr lang="hu-HU" sz="2400" dirty="0" err="1"/>
              <a:t>advisors</a:t>
            </a:r>
            <a:endParaRPr lang="hu-HU" sz="2400" dirty="0"/>
          </a:p>
          <a:p>
            <a:pPr lvl="1" fontAlgn="base"/>
            <a:r>
              <a:rPr lang="hu-HU" sz="2400" dirty="0" err="1"/>
              <a:t>Geopolitical</a:t>
            </a:r>
            <a:r>
              <a:rPr lang="hu-HU" sz="2400" dirty="0"/>
              <a:t> </a:t>
            </a:r>
            <a:r>
              <a:rPr lang="hu-HU" sz="2400" dirty="0" err="1"/>
              <a:t>changes</a:t>
            </a:r>
            <a:r>
              <a:rPr lang="hu-HU" sz="2400" dirty="0"/>
              <a:t> </a:t>
            </a:r>
            <a:r>
              <a:rPr lang="hu-HU" sz="2400" dirty="0" err="1"/>
              <a:t>can</a:t>
            </a:r>
            <a:r>
              <a:rPr lang="hu-HU" sz="2400" dirty="0"/>
              <a:t> </a:t>
            </a:r>
            <a:r>
              <a:rPr lang="hu-HU" sz="2400" dirty="0" err="1"/>
              <a:t>have</a:t>
            </a:r>
            <a:r>
              <a:rPr lang="hu-HU" sz="2400" dirty="0"/>
              <a:t> an </a:t>
            </a:r>
            <a:r>
              <a:rPr lang="hu-HU" sz="2400" dirty="0" err="1"/>
              <a:t>impact</a:t>
            </a:r>
            <a:endParaRPr lang="hu-HU" sz="2400" dirty="0"/>
          </a:p>
          <a:p>
            <a:r>
              <a:rPr lang="hu-HU" sz="2800" dirty="0"/>
              <a:t>FSR </a:t>
            </a:r>
            <a:r>
              <a:rPr lang="hu-HU" sz="2800" dirty="0" err="1"/>
              <a:t>case</a:t>
            </a:r>
            <a:r>
              <a:rPr lang="hu-HU" sz="2800" dirty="0"/>
              <a:t> </a:t>
            </a:r>
            <a:r>
              <a:rPr lang="hu-HU" sz="2800" dirty="0" err="1"/>
              <a:t>practice</a:t>
            </a:r>
            <a:r>
              <a:rPr lang="hu-HU" sz="2800" dirty="0"/>
              <a:t> </a:t>
            </a:r>
            <a:r>
              <a:rPr lang="hu-HU" sz="2800" dirty="0" err="1"/>
              <a:t>to</a:t>
            </a:r>
            <a:r>
              <a:rPr lang="hu-HU" sz="2800" dirty="0"/>
              <a:t> be </a:t>
            </a:r>
            <a:r>
              <a:rPr lang="hu-HU" sz="2800" dirty="0" err="1"/>
              <a:t>developed</a:t>
            </a:r>
            <a:r>
              <a:rPr lang="hu-HU" sz="2800" dirty="0"/>
              <a:t> in </a:t>
            </a:r>
            <a:r>
              <a:rPr lang="hu-HU" sz="2800" dirty="0" err="1"/>
              <a:t>the</a:t>
            </a:r>
            <a:r>
              <a:rPr lang="hu-HU" sz="2800" dirty="0"/>
              <a:t> </a:t>
            </a:r>
            <a:r>
              <a:rPr lang="hu-HU" sz="2800" dirty="0" err="1"/>
              <a:t>coming</a:t>
            </a:r>
            <a:r>
              <a:rPr lang="hu-HU" sz="2800" dirty="0"/>
              <a:t> </a:t>
            </a:r>
            <a:r>
              <a:rPr lang="hu-HU" sz="2800" dirty="0" err="1"/>
              <a:t>years</a:t>
            </a:r>
            <a:endParaRPr lang="hu-HU" sz="2800" dirty="0"/>
          </a:p>
        </p:txBody>
      </p:sp>
    </p:spTree>
    <p:extLst>
      <p:ext uri="{BB962C8B-B14F-4D97-AF65-F5344CB8AC3E}">
        <p14:creationId xmlns:p14="http://schemas.microsoft.com/office/powerpoint/2010/main" val="4047228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4846093-465C-4D5C-B1A6-4F8D5F811D9B}"/>
              </a:ext>
            </a:extLst>
          </p:cNvPr>
          <p:cNvSpPr>
            <a:spLocks noGrp="1"/>
          </p:cNvSpPr>
          <p:nvPr>
            <p:ph type="title"/>
          </p:nvPr>
        </p:nvSpPr>
        <p:spPr/>
        <p:txBody>
          <a:bodyPr/>
          <a:lstStyle/>
          <a:p>
            <a:r>
              <a:rPr lang="hu-HU" dirty="0"/>
              <a:t>The Context</a:t>
            </a:r>
          </a:p>
        </p:txBody>
      </p:sp>
      <p:sp>
        <p:nvSpPr>
          <p:cNvPr id="3" name="Tartalom helye 2">
            <a:extLst>
              <a:ext uri="{FF2B5EF4-FFF2-40B4-BE49-F238E27FC236}">
                <a16:creationId xmlns:a16="http://schemas.microsoft.com/office/drawing/2014/main" id="{CDBEA53A-D946-4ED9-890B-29B3C5DA1743}"/>
              </a:ext>
            </a:extLst>
          </p:cNvPr>
          <p:cNvSpPr>
            <a:spLocks noGrp="1"/>
          </p:cNvSpPr>
          <p:nvPr>
            <p:ph idx="1"/>
          </p:nvPr>
        </p:nvSpPr>
        <p:spPr/>
        <p:txBody>
          <a:bodyPr>
            <a:normAutofit lnSpcReduction="10000"/>
          </a:bodyPr>
          <a:lstStyle/>
          <a:p>
            <a:pPr>
              <a:defRPr sz="2400"/>
            </a:pPr>
            <a:r>
              <a:rPr lang="en-US" sz="3200" dirty="0"/>
              <a:t>Introduction of new regulatory tools</a:t>
            </a:r>
            <a:r>
              <a:rPr lang="hu-HU" sz="3200" dirty="0"/>
              <a:t> – </a:t>
            </a:r>
            <a:r>
              <a:rPr lang="hu-HU" sz="3200" dirty="0" err="1"/>
              <a:t>application</a:t>
            </a:r>
            <a:r>
              <a:rPr lang="hu-HU" sz="3200" dirty="0"/>
              <a:t> of </a:t>
            </a:r>
            <a:r>
              <a:rPr lang="hu-HU" sz="3200" dirty="0" err="1"/>
              <a:t>the</a:t>
            </a:r>
            <a:r>
              <a:rPr lang="hu-HU" sz="3200" dirty="0"/>
              <a:t> </a:t>
            </a:r>
            <a:r>
              <a:rPr lang="hu-HU" sz="3200" dirty="0" err="1"/>
              <a:t>existing</a:t>
            </a:r>
            <a:r>
              <a:rPr lang="hu-HU" sz="3200" dirty="0"/>
              <a:t> </a:t>
            </a:r>
            <a:r>
              <a:rPr lang="hu-HU" sz="3200" dirty="0" err="1"/>
              <a:t>ones</a:t>
            </a:r>
            <a:endParaRPr lang="en-US" sz="3200" dirty="0"/>
          </a:p>
          <a:p>
            <a:pPr marL="342900" lvl="1" indent="-137159">
              <a:spcBef>
                <a:spcPts val="300"/>
              </a:spcBef>
              <a:defRPr sz="2200"/>
            </a:pPr>
            <a:r>
              <a:rPr lang="hu-HU" sz="2800" dirty="0"/>
              <a:t> </a:t>
            </a:r>
            <a:r>
              <a:rPr lang="en-US" sz="2800" dirty="0"/>
              <a:t>FDI screening</a:t>
            </a:r>
            <a:r>
              <a:rPr lang="hu-HU" sz="2800" dirty="0"/>
              <a:t> </a:t>
            </a:r>
            <a:r>
              <a:rPr lang="hu-HU" sz="2800" dirty="0" err="1"/>
              <a:t>since</a:t>
            </a:r>
            <a:r>
              <a:rPr lang="hu-HU" sz="2800" dirty="0"/>
              <a:t> 2020</a:t>
            </a:r>
            <a:endParaRPr lang="en-US" sz="2800" dirty="0"/>
          </a:p>
          <a:p>
            <a:pPr marL="342900" lvl="1" indent="-137159">
              <a:spcBef>
                <a:spcPts val="300"/>
              </a:spcBef>
              <a:defRPr sz="2200"/>
            </a:pPr>
            <a:r>
              <a:rPr lang="hu-HU" sz="2800" dirty="0"/>
              <a:t> </a:t>
            </a:r>
            <a:r>
              <a:rPr lang="en-US" sz="2800" dirty="0"/>
              <a:t>IPI – restriction of access to procurement markets</a:t>
            </a:r>
            <a:r>
              <a:rPr lang="hu-HU" sz="2800" dirty="0"/>
              <a:t> 2023</a:t>
            </a:r>
            <a:endParaRPr lang="en-US" sz="2800" dirty="0"/>
          </a:p>
          <a:p>
            <a:pPr marL="342900" lvl="1" indent="-137159">
              <a:spcBef>
                <a:spcPts val="300"/>
              </a:spcBef>
              <a:defRPr sz="2200"/>
            </a:pPr>
            <a:r>
              <a:rPr lang="hu-HU" sz="2800" dirty="0"/>
              <a:t> </a:t>
            </a:r>
            <a:r>
              <a:rPr lang="en-US" sz="2800" dirty="0"/>
              <a:t>CBAM – new EU resource + reply to carbon leakage</a:t>
            </a:r>
            <a:r>
              <a:rPr lang="hu-HU" sz="2800" dirty="0"/>
              <a:t> 2023</a:t>
            </a:r>
          </a:p>
          <a:p>
            <a:pPr marL="342900" lvl="1" indent="-137159">
              <a:spcBef>
                <a:spcPts val="300"/>
              </a:spcBef>
              <a:defRPr sz="2200"/>
            </a:pPr>
            <a:r>
              <a:rPr lang="hu-HU" sz="2800" dirty="0"/>
              <a:t> Anti </a:t>
            </a:r>
            <a:r>
              <a:rPr lang="hu-HU" sz="2800" dirty="0" err="1"/>
              <a:t>coercion</a:t>
            </a:r>
            <a:r>
              <a:rPr lang="hu-HU" sz="2800" dirty="0"/>
              <a:t> </a:t>
            </a:r>
            <a:r>
              <a:rPr lang="hu-HU" sz="2800" dirty="0" err="1"/>
              <a:t>rules</a:t>
            </a:r>
            <a:r>
              <a:rPr lang="hu-HU" sz="2800" dirty="0"/>
              <a:t> 2023</a:t>
            </a:r>
            <a:endParaRPr lang="en-US" sz="2800" dirty="0"/>
          </a:p>
          <a:p>
            <a:pPr marL="342900" lvl="1" indent="-137159">
              <a:spcBef>
                <a:spcPts val="300"/>
              </a:spcBef>
              <a:defRPr sz="2200"/>
            </a:pPr>
            <a:r>
              <a:rPr lang="hu-HU" sz="2800" dirty="0"/>
              <a:t> </a:t>
            </a:r>
            <a:r>
              <a:rPr lang="hu-HU" sz="2800" dirty="0" err="1"/>
              <a:t>Still</a:t>
            </a:r>
            <a:r>
              <a:rPr lang="hu-HU" sz="2800" dirty="0"/>
              <a:t> u</a:t>
            </a:r>
            <a:r>
              <a:rPr lang="en-US" sz="2800" dirty="0"/>
              <a:t>sing traditional trade </a:t>
            </a:r>
            <a:r>
              <a:rPr lang="en-US" sz="2800" dirty="0" err="1"/>
              <a:t>defence</a:t>
            </a:r>
            <a:r>
              <a:rPr lang="en-US" sz="2800" dirty="0"/>
              <a:t> tools against </a:t>
            </a:r>
            <a:r>
              <a:rPr lang="en-US" sz="2800" dirty="0" err="1"/>
              <a:t>subsidised</a:t>
            </a:r>
            <a:r>
              <a:rPr lang="en-US" sz="2800" dirty="0"/>
              <a:t> imports</a:t>
            </a:r>
            <a:r>
              <a:rPr lang="hu-HU" sz="2800" dirty="0"/>
              <a:t> (BEV </a:t>
            </a:r>
            <a:r>
              <a:rPr lang="hu-HU" sz="2800" dirty="0" err="1"/>
              <a:t>procedure</a:t>
            </a:r>
            <a:r>
              <a:rPr lang="hu-HU" sz="2800" dirty="0"/>
              <a:t>, ex </a:t>
            </a:r>
            <a:r>
              <a:rPr lang="hu-HU" sz="2800" dirty="0" err="1"/>
              <a:t>officio</a:t>
            </a:r>
            <a:r>
              <a:rPr lang="hu-HU" sz="2800" dirty="0"/>
              <a:t>)</a:t>
            </a:r>
            <a:endParaRPr lang="en-US" sz="2800" dirty="0"/>
          </a:p>
          <a:p>
            <a:endParaRPr lang="hu-HU" dirty="0"/>
          </a:p>
        </p:txBody>
      </p:sp>
    </p:spTree>
    <p:extLst>
      <p:ext uri="{BB962C8B-B14F-4D97-AF65-F5344CB8AC3E}">
        <p14:creationId xmlns:p14="http://schemas.microsoft.com/office/powerpoint/2010/main" val="2528397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D317578-74E7-44AB-9700-E67D8DA9E8D5}"/>
              </a:ext>
            </a:extLst>
          </p:cNvPr>
          <p:cNvSpPr>
            <a:spLocks noGrp="1"/>
          </p:cNvSpPr>
          <p:nvPr>
            <p:ph type="title"/>
          </p:nvPr>
        </p:nvSpPr>
        <p:spPr/>
        <p:txBody>
          <a:bodyPr>
            <a:normAutofit fontScale="90000"/>
          </a:bodyPr>
          <a:lstStyle/>
          <a:p>
            <a:r>
              <a:rPr lang="hu-HU" dirty="0" err="1"/>
              <a:t>Objective</a:t>
            </a:r>
            <a:r>
              <a:rPr lang="hu-HU" dirty="0"/>
              <a:t> and </a:t>
            </a:r>
            <a:r>
              <a:rPr lang="hu-HU" dirty="0" err="1"/>
              <a:t>background</a:t>
            </a:r>
            <a:r>
              <a:rPr lang="hu-HU" dirty="0"/>
              <a:t> of </a:t>
            </a:r>
            <a:r>
              <a:rPr lang="hu-HU" dirty="0" err="1"/>
              <a:t>the</a:t>
            </a:r>
            <a:r>
              <a:rPr lang="hu-HU" dirty="0"/>
              <a:t> </a:t>
            </a:r>
            <a:r>
              <a:rPr lang="hu-HU" dirty="0" err="1"/>
              <a:t>fsr</a:t>
            </a:r>
            <a:endParaRPr lang="hu-HU" dirty="0"/>
          </a:p>
        </p:txBody>
      </p:sp>
      <p:sp>
        <p:nvSpPr>
          <p:cNvPr id="3" name="Tartalom helye 2">
            <a:extLst>
              <a:ext uri="{FF2B5EF4-FFF2-40B4-BE49-F238E27FC236}">
                <a16:creationId xmlns:a16="http://schemas.microsoft.com/office/drawing/2014/main" id="{C4698D7E-0206-4291-9A10-59F4728F05C1}"/>
              </a:ext>
            </a:extLst>
          </p:cNvPr>
          <p:cNvSpPr>
            <a:spLocks noGrp="1"/>
          </p:cNvSpPr>
          <p:nvPr>
            <p:ph idx="1"/>
          </p:nvPr>
        </p:nvSpPr>
        <p:spPr/>
        <p:txBody>
          <a:bodyPr>
            <a:normAutofit lnSpcReduction="10000"/>
          </a:bodyPr>
          <a:lstStyle/>
          <a:p>
            <a:r>
              <a:rPr lang="hu-HU" sz="2800" dirty="0" err="1"/>
              <a:t>To</a:t>
            </a:r>
            <a:r>
              <a:rPr lang="hu-HU" sz="2800" dirty="0"/>
              <a:t> </a:t>
            </a:r>
            <a:r>
              <a:rPr lang="hu-HU" sz="2800" dirty="0" err="1"/>
              <a:t>fill</a:t>
            </a:r>
            <a:r>
              <a:rPr lang="hu-HU" sz="2800" dirty="0"/>
              <a:t> </a:t>
            </a:r>
            <a:r>
              <a:rPr lang="hu-HU" sz="2800" dirty="0" err="1"/>
              <a:t>the</a:t>
            </a:r>
            <a:r>
              <a:rPr lang="hu-HU" sz="2800" dirty="0"/>
              <a:t> </a:t>
            </a:r>
            <a:r>
              <a:rPr lang="hu-HU" sz="2800" dirty="0" err="1"/>
              <a:t>regulatory</a:t>
            </a:r>
            <a:r>
              <a:rPr lang="hu-HU" sz="2800" dirty="0"/>
              <a:t> </a:t>
            </a:r>
            <a:r>
              <a:rPr lang="hu-HU" sz="2800" dirty="0" err="1"/>
              <a:t>gap</a:t>
            </a:r>
            <a:r>
              <a:rPr lang="hu-HU" sz="2800" dirty="0"/>
              <a:t>, and </a:t>
            </a:r>
            <a:r>
              <a:rPr lang="hu-HU" sz="2800" dirty="0" err="1"/>
              <a:t>protect</a:t>
            </a:r>
            <a:r>
              <a:rPr lang="hu-HU" sz="2800" dirty="0"/>
              <a:t> </a:t>
            </a:r>
            <a:r>
              <a:rPr lang="hu-HU" sz="2800" dirty="0" err="1"/>
              <a:t>the</a:t>
            </a:r>
            <a:r>
              <a:rPr lang="hu-HU" sz="2800" dirty="0"/>
              <a:t> </a:t>
            </a:r>
            <a:r>
              <a:rPr lang="hu-HU" sz="2800" dirty="0" err="1"/>
              <a:t>internal</a:t>
            </a:r>
            <a:r>
              <a:rPr lang="hu-HU" sz="2800" dirty="0"/>
              <a:t> market </a:t>
            </a:r>
            <a:r>
              <a:rPr lang="hu-HU" sz="2800" dirty="0" err="1"/>
              <a:t>from</a:t>
            </a:r>
            <a:r>
              <a:rPr lang="hu-HU" sz="2800" dirty="0"/>
              <a:t> </a:t>
            </a:r>
            <a:r>
              <a:rPr lang="hu-HU" sz="2800" dirty="0" err="1"/>
              <a:t>undue</a:t>
            </a:r>
            <a:r>
              <a:rPr lang="hu-HU" sz="2800" dirty="0"/>
              <a:t> </a:t>
            </a:r>
            <a:r>
              <a:rPr lang="hu-HU" sz="2800" dirty="0" err="1"/>
              <a:t>distortions</a:t>
            </a:r>
            <a:r>
              <a:rPr lang="hu-HU" sz="2800" dirty="0"/>
              <a:t> </a:t>
            </a:r>
            <a:r>
              <a:rPr lang="hu-HU" sz="2800" dirty="0" err="1"/>
              <a:t>coming</a:t>
            </a:r>
            <a:r>
              <a:rPr lang="hu-HU" sz="2800" dirty="0"/>
              <a:t> </a:t>
            </a:r>
            <a:r>
              <a:rPr lang="hu-HU" sz="2800" dirty="0" err="1"/>
              <a:t>from</a:t>
            </a:r>
            <a:r>
              <a:rPr lang="hu-HU" sz="2800" dirty="0"/>
              <a:t> </a:t>
            </a:r>
            <a:r>
              <a:rPr lang="hu-HU" sz="2800" dirty="0" err="1"/>
              <a:t>third</a:t>
            </a:r>
            <a:r>
              <a:rPr lang="hu-HU" sz="2800" dirty="0"/>
              <a:t> </a:t>
            </a:r>
            <a:r>
              <a:rPr lang="hu-HU" sz="2800" dirty="0" err="1"/>
              <a:t>countries</a:t>
            </a:r>
            <a:endParaRPr lang="hu-HU" sz="2800" dirty="0"/>
          </a:p>
          <a:p>
            <a:pPr lvl="1"/>
            <a:r>
              <a:rPr lang="hu-HU" sz="2600" dirty="0"/>
              <a:t>WTO, </a:t>
            </a:r>
            <a:r>
              <a:rPr lang="hu-HU" sz="2600" dirty="0" err="1"/>
              <a:t>State</a:t>
            </a:r>
            <a:r>
              <a:rPr lang="hu-HU" sz="2600" dirty="0"/>
              <a:t> </a:t>
            </a:r>
            <a:r>
              <a:rPr lang="hu-HU" sz="2600" dirty="0" err="1"/>
              <a:t>aid</a:t>
            </a:r>
            <a:r>
              <a:rPr lang="hu-HU" sz="2600" dirty="0"/>
              <a:t>, Anti </a:t>
            </a:r>
            <a:r>
              <a:rPr lang="hu-HU" sz="2600" dirty="0" err="1"/>
              <a:t>Subsidy</a:t>
            </a:r>
            <a:r>
              <a:rPr lang="hu-HU" sz="2600" dirty="0"/>
              <a:t>-/ </a:t>
            </a:r>
            <a:r>
              <a:rPr lang="hu-HU" sz="2600" dirty="0" err="1"/>
              <a:t>Andti-dumping</a:t>
            </a:r>
            <a:r>
              <a:rPr lang="hu-HU" sz="2600" dirty="0"/>
              <a:t> </a:t>
            </a:r>
            <a:r>
              <a:rPr lang="hu-HU" sz="2600" dirty="0" err="1"/>
              <a:t>rules</a:t>
            </a:r>
            <a:r>
              <a:rPr lang="hu-HU" sz="2600" dirty="0"/>
              <a:t> </a:t>
            </a:r>
            <a:r>
              <a:rPr lang="hu-HU" sz="2600" dirty="0" err="1"/>
              <a:t>does</a:t>
            </a:r>
            <a:r>
              <a:rPr lang="hu-HU" sz="2600" dirty="0"/>
              <a:t> </a:t>
            </a:r>
            <a:r>
              <a:rPr lang="hu-HU" sz="2600" dirty="0" err="1"/>
              <a:t>not</a:t>
            </a:r>
            <a:r>
              <a:rPr lang="hu-HU" sz="2600" dirty="0"/>
              <a:t> </a:t>
            </a:r>
            <a:r>
              <a:rPr lang="hu-HU" sz="2600" dirty="0" err="1"/>
              <a:t>cover</a:t>
            </a:r>
            <a:r>
              <a:rPr lang="hu-HU" sz="2600" dirty="0"/>
              <a:t> </a:t>
            </a:r>
            <a:r>
              <a:rPr lang="hu-HU" sz="2600" dirty="0" err="1"/>
              <a:t>all</a:t>
            </a:r>
            <a:r>
              <a:rPr lang="hu-HU" sz="2600" dirty="0"/>
              <a:t> </a:t>
            </a:r>
            <a:r>
              <a:rPr lang="hu-HU" sz="2600" dirty="0" err="1"/>
              <a:t>cases</a:t>
            </a:r>
            <a:r>
              <a:rPr lang="hu-HU" sz="2600" dirty="0"/>
              <a:t>, </a:t>
            </a:r>
            <a:r>
              <a:rPr lang="hu-HU" sz="2600" dirty="0" err="1"/>
              <a:t>situations</a:t>
            </a:r>
            <a:r>
              <a:rPr lang="hu-HU" sz="2600" dirty="0"/>
              <a:t>, </a:t>
            </a:r>
            <a:r>
              <a:rPr lang="hu-HU" sz="2600" dirty="0" err="1"/>
              <a:t>effects</a:t>
            </a:r>
            <a:endParaRPr lang="hu-HU" sz="2600" dirty="0"/>
          </a:p>
          <a:p>
            <a:r>
              <a:rPr lang="hu-HU" sz="2800" dirty="0" err="1"/>
              <a:t>Legal</a:t>
            </a:r>
            <a:r>
              <a:rPr lang="hu-HU" sz="2800" dirty="0"/>
              <a:t> </a:t>
            </a:r>
            <a:r>
              <a:rPr lang="hu-HU" sz="2800" dirty="0" err="1"/>
              <a:t>basis</a:t>
            </a:r>
            <a:r>
              <a:rPr lang="hu-HU" sz="2800" dirty="0"/>
              <a:t>: TFEU </a:t>
            </a:r>
            <a:r>
              <a:rPr lang="hu-HU" sz="2800" dirty="0" err="1"/>
              <a:t>Articles</a:t>
            </a:r>
            <a:r>
              <a:rPr lang="hu-HU" sz="2800" dirty="0"/>
              <a:t> 114 </a:t>
            </a:r>
            <a:r>
              <a:rPr lang="hu-HU" sz="2800" dirty="0" err="1"/>
              <a:t>approximation</a:t>
            </a:r>
            <a:r>
              <a:rPr lang="hu-HU" sz="2800" dirty="0"/>
              <a:t> of law - </a:t>
            </a:r>
            <a:r>
              <a:rPr lang="hu-HU" sz="2800" dirty="0" err="1"/>
              <a:t>harmonization</a:t>
            </a:r>
            <a:r>
              <a:rPr lang="hu-HU" sz="2800" dirty="0"/>
              <a:t>, 207 </a:t>
            </a:r>
            <a:r>
              <a:rPr lang="hu-HU" sz="2800" dirty="0" err="1"/>
              <a:t>common</a:t>
            </a:r>
            <a:r>
              <a:rPr lang="hu-HU" sz="2800" dirty="0"/>
              <a:t> </a:t>
            </a:r>
            <a:r>
              <a:rPr lang="hu-HU" sz="2800" dirty="0" err="1"/>
              <a:t>commercial</a:t>
            </a:r>
            <a:r>
              <a:rPr lang="hu-HU" sz="2800" dirty="0"/>
              <a:t> policy</a:t>
            </a:r>
          </a:p>
          <a:p>
            <a:pPr lvl="1"/>
            <a:r>
              <a:rPr lang="hu-HU" sz="2400" dirty="0"/>
              <a:t>Competition law </a:t>
            </a:r>
            <a:r>
              <a:rPr lang="hu-HU" sz="2400" dirty="0" err="1"/>
              <a:t>powers</a:t>
            </a:r>
            <a:r>
              <a:rPr lang="hu-HU" sz="2400" dirty="0"/>
              <a:t> </a:t>
            </a:r>
            <a:r>
              <a:rPr lang="hu-HU" sz="2400" dirty="0" err="1"/>
              <a:t>vested</a:t>
            </a:r>
            <a:r>
              <a:rPr lang="hu-HU" sz="2400" dirty="0"/>
              <a:t> </a:t>
            </a:r>
            <a:r>
              <a:rPr lang="hu-HU" sz="2400" dirty="0" err="1"/>
              <a:t>under</a:t>
            </a:r>
            <a:r>
              <a:rPr lang="hu-HU" sz="2400" dirty="0"/>
              <a:t> </a:t>
            </a:r>
            <a:r>
              <a:rPr lang="hu-HU" sz="2400" dirty="0" err="1"/>
              <a:t>different</a:t>
            </a:r>
            <a:r>
              <a:rPr lang="hu-HU" sz="2400" dirty="0"/>
              <a:t> </a:t>
            </a:r>
            <a:r>
              <a:rPr lang="hu-HU" sz="2400" dirty="0" err="1"/>
              <a:t>articles</a:t>
            </a:r>
            <a:r>
              <a:rPr lang="hu-HU" sz="2400" dirty="0"/>
              <a:t> of </a:t>
            </a:r>
            <a:r>
              <a:rPr lang="hu-HU" sz="2400" dirty="0" err="1"/>
              <a:t>the</a:t>
            </a:r>
            <a:r>
              <a:rPr lang="hu-HU" sz="2400" dirty="0"/>
              <a:t> TFEU</a:t>
            </a:r>
          </a:p>
          <a:p>
            <a:pPr lvl="1"/>
            <a:r>
              <a:rPr lang="hu-HU" sz="2400" dirty="0" err="1"/>
              <a:t>Commission</a:t>
            </a:r>
            <a:r>
              <a:rPr lang="hu-HU" sz="2400" dirty="0"/>
              <a:t> is </a:t>
            </a:r>
            <a:r>
              <a:rPr lang="hu-HU" sz="2400" dirty="0" err="1"/>
              <a:t>the</a:t>
            </a:r>
            <a:r>
              <a:rPr lang="hu-HU" sz="2400" dirty="0"/>
              <a:t> </a:t>
            </a:r>
            <a:r>
              <a:rPr lang="hu-HU" sz="2400" dirty="0" err="1"/>
              <a:t>enforcer</a:t>
            </a:r>
            <a:endParaRPr lang="hu-HU" sz="2400" dirty="0"/>
          </a:p>
          <a:p>
            <a:pPr marL="0" indent="0">
              <a:buNone/>
            </a:pPr>
            <a:endParaRPr lang="hu-HU" dirty="0"/>
          </a:p>
        </p:txBody>
      </p:sp>
    </p:spTree>
    <p:extLst>
      <p:ext uri="{BB962C8B-B14F-4D97-AF65-F5344CB8AC3E}">
        <p14:creationId xmlns:p14="http://schemas.microsoft.com/office/powerpoint/2010/main" val="4230548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FSR in </a:t>
            </a:r>
            <a:r>
              <a:rPr lang="hu-HU" dirty="0" err="1"/>
              <a:t>general</a:t>
            </a:r>
            <a:endParaRPr lang="en-GB" dirty="0"/>
          </a:p>
        </p:txBody>
      </p:sp>
      <p:sp>
        <p:nvSpPr>
          <p:cNvPr id="3" name="Tartalom helye 2"/>
          <p:cNvSpPr>
            <a:spLocks noGrp="1"/>
          </p:cNvSpPr>
          <p:nvPr>
            <p:ph idx="1"/>
          </p:nvPr>
        </p:nvSpPr>
        <p:spPr/>
        <p:txBody>
          <a:bodyPr>
            <a:normAutofit/>
          </a:bodyPr>
          <a:lstStyle/>
          <a:p>
            <a:r>
              <a:rPr lang="hu-HU" sz="2800" dirty="0" err="1"/>
              <a:t>Objective</a:t>
            </a:r>
            <a:r>
              <a:rPr lang="hu-HU" sz="2800" dirty="0"/>
              <a:t> – </a:t>
            </a:r>
            <a:r>
              <a:rPr lang="hu-HU" sz="2800" dirty="0" err="1"/>
              <a:t>proper</a:t>
            </a:r>
            <a:r>
              <a:rPr lang="hu-HU" sz="2800" dirty="0"/>
              <a:t> </a:t>
            </a:r>
            <a:r>
              <a:rPr lang="hu-HU" sz="2800" dirty="0" err="1"/>
              <a:t>functioning</a:t>
            </a:r>
            <a:r>
              <a:rPr lang="hu-HU" sz="2800" dirty="0"/>
              <a:t> of </a:t>
            </a:r>
            <a:r>
              <a:rPr lang="hu-HU" sz="2800" dirty="0" err="1"/>
              <a:t>the</a:t>
            </a:r>
            <a:r>
              <a:rPr lang="hu-HU" sz="2800" dirty="0"/>
              <a:t> </a:t>
            </a:r>
            <a:r>
              <a:rPr lang="hu-HU" sz="2800" dirty="0" err="1"/>
              <a:t>internal</a:t>
            </a:r>
            <a:r>
              <a:rPr lang="hu-HU" sz="2800" dirty="0"/>
              <a:t> market, </a:t>
            </a:r>
            <a:r>
              <a:rPr lang="hu-HU" sz="2800" dirty="0" err="1"/>
              <a:t>address</a:t>
            </a:r>
            <a:r>
              <a:rPr lang="hu-HU" sz="2800" dirty="0"/>
              <a:t> </a:t>
            </a:r>
            <a:r>
              <a:rPr lang="hu-HU" sz="2800" dirty="0" err="1"/>
              <a:t>distortions</a:t>
            </a:r>
            <a:r>
              <a:rPr lang="hu-HU" sz="2800" dirty="0"/>
              <a:t> </a:t>
            </a:r>
            <a:r>
              <a:rPr lang="hu-HU" sz="2800" dirty="0" err="1"/>
              <a:t>caused</a:t>
            </a:r>
            <a:r>
              <a:rPr lang="hu-HU" sz="2800" dirty="0"/>
              <a:t> </a:t>
            </a:r>
            <a:r>
              <a:rPr lang="hu-HU" sz="2800" dirty="0" err="1"/>
              <a:t>by</a:t>
            </a:r>
            <a:r>
              <a:rPr lang="hu-HU" sz="2800" dirty="0"/>
              <a:t> </a:t>
            </a:r>
            <a:r>
              <a:rPr lang="hu-HU" sz="2800" dirty="0" err="1"/>
              <a:t>foreign</a:t>
            </a:r>
            <a:r>
              <a:rPr lang="hu-HU" sz="2800" dirty="0"/>
              <a:t> </a:t>
            </a:r>
            <a:r>
              <a:rPr lang="hu-HU" sz="2800" dirty="0" err="1"/>
              <a:t>subsidy</a:t>
            </a:r>
            <a:r>
              <a:rPr lang="hu-HU" sz="2800" dirty="0"/>
              <a:t> </a:t>
            </a:r>
            <a:r>
              <a:rPr lang="hu-HU" sz="2800" dirty="0" err="1"/>
              <a:t>measures</a:t>
            </a:r>
            <a:r>
              <a:rPr lang="hu-HU" sz="2800" dirty="0"/>
              <a:t>, </a:t>
            </a:r>
            <a:r>
              <a:rPr lang="hu-HU" sz="2800" dirty="0" err="1"/>
              <a:t>level</a:t>
            </a:r>
            <a:r>
              <a:rPr lang="hu-HU" sz="2800" dirty="0"/>
              <a:t> playing </a:t>
            </a:r>
            <a:r>
              <a:rPr lang="hu-HU" sz="2800" dirty="0" err="1"/>
              <a:t>field</a:t>
            </a:r>
            <a:endParaRPr lang="hu-HU" sz="2800" dirty="0"/>
          </a:p>
          <a:p>
            <a:r>
              <a:rPr lang="hu-HU" sz="2800" dirty="0" err="1"/>
              <a:t>Application</a:t>
            </a:r>
            <a:r>
              <a:rPr lang="hu-HU" sz="2800" dirty="0"/>
              <a:t> and </a:t>
            </a:r>
            <a:r>
              <a:rPr lang="hu-HU" sz="2800" dirty="0" err="1"/>
              <a:t>interpretation</a:t>
            </a:r>
            <a:r>
              <a:rPr lang="hu-HU" sz="2800" dirty="0"/>
              <a:t> in line </a:t>
            </a:r>
            <a:r>
              <a:rPr lang="hu-HU" sz="2800" dirty="0" err="1"/>
              <a:t>with</a:t>
            </a:r>
            <a:r>
              <a:rPr lang="hu-HU" sz="2800" dirty="0"/>
              <a:t> </a:t>
            </a:r>
            <a:r>
              <a:rPr lang="hu-HU" sz="2800" dirty="0" err="1"/>
              <a:t>existing</a:t>
            </a:r>
            <a:r>
              <a:rPr lang="hu-HU" sz="2800" dirty="0"/>
              <a:t> EU </a:t>
            </a:r>
            <a:r>
              <a:rPr lang="hu-HU" sz="2800" dirty="0" err="1"/>
              <a:t>law</a:t>
            </a:r>
            <a:r>
              <a:rPr lang="hu-HU" sz="2800" dirty="0"/>
              <a:t>, </a:t>
            </a:r>
            <a:r>
              <a:rPr lang="hu-HU" sz="2800" dirty="0" err="1"/>
              <a:t>State</a:t>
            </a:r>
            <a:r>
              <a:rPr lang="hu-HU" sz="2800" dirty="0"/>
              <a:t> </a:t>
            </a:r>
            <a:r>
              <a:rPr lang="hu-HU" sz="2800" dirty="0" err="1"/>
              <a:t>aid</a:t>
            </a:r>
            <a:r>
              <a:rPr lang="hu-HU" sz="2800" dirty="0"/>
              <a:t>, </a:t>
            </a:r>
            <a:r>
              <a:rPr lang="hu-HU" sz="2800" dirty="0" err="1"/>
              <a:t>mergers</a:t>
            </a:r>
            <a:r>
              <a:rPr lang="hu-HU" sz="2800" dirty="0"/>
              <a:t>, </a:t>
            </a:r>
            <a:r>
              <a:rPr lang="hu-HU" sz="2800" dirty="0" err="1"/>
              <a:t>public</a:t>
            </a:r>
            <a:r>
              <a:rPr lang="hu-HU" sz="2800" dirty="0"/>
              <a:t> </a:t>
            </a:r>
            <a:r>
              <a:rPr lang="hu-HU" sz="2800" dirty="0" err="1"/>
              <a:t>procurement</a:t>
            </a:r>
            <a:endParaRPr lang="hu-HU" sz="2800" dirty="0"/>
          </a:p>
          <a:p>
            <a:pPr lvl="1" fontAlgn="base"/>
            <a:r>
              <a:rPr lang="hu-HU" sz="2400" dirty="0" err="1"/>
              <a:t>Similar</a:t>
            </a:r>
            <a:r>
              <a:rPr lang="hu-HU" sz="2400" dirty="0"/>
              <a:t> </a:t>
            </a:r>
            <a:r>
              <a:rPr lang="hu-HU" sz="2400" dirty="0" err="1"/>
              <a:t>wording</a:t>
            </a:r>
            <a:r>
              <a:rPr lang="hu-HU" sz="2400" dirty="0"/>
              <a:t>, </a:t>
            </a:r>
            <a:r>
              <a:rPr lang="hu-HU" sz="2400" dirty="0" err="1"/>
              <a:t>attempt</a:t>
            </a:r>
            <a:r>
              <a:rPr lang="hu-HU" sz="2400" dirty="0"/>
              <a:t> </a:t>
            </a:r>
            <a:r>
              <a:rPr lang="hu-HU" sz="2400" dirty="0" err="1"/>
              <a:t>to</a:t>
            </a:r>
            <a:r>
              <a:rPr lang="hu-HU" sz="2400" dirty="0"/>
              <a:t> be </a:t>
            </a:r>
            <a:r>
              <a:rPr lang="hu-HU" sz="2400" dirty="0" err="1"/>
              <a:t>close</a:t>
            </a:r>
            <a:endParaRPr lang="en-GB" sz="24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5</a:t>
            </a:fld>
            <a:endParaRPr lang="hu-HU"/>
          </a:p>
        </p:txBody>
      </p:sp>
    </p:spTree>
    <p:extLst>
      <p:ext uri="{BB962C8B-B14F-4D97-AF65-F5344CB8AC3E}">
        <p14:creationId xmlns:p14="http://schemas.microsoft.com/office/powerpoint/2010/main" val="3851613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p:txBody>
          <a:bodyPr>
            <a:normAutofit/>
          </a:bodyPr>
          <a:lstStyle/>
          <a:p>
            <a:r>
              <a:rPr lang="hu-HU" sz="2800" u="sng" dirty="0" err="1"/>
              <a:t>Definition</a:t>
            </a:r>
            <a:r>
              <a:rPr lang="hu-HU" sz="2800" u="sng" dirty="0"/>
              <a:t> of </a:t>
            </a:r>
            <a:r>
              <a:rPr lang="hu-HU" sz="2800" u="sng" dirty="0" err="1"/>
              <a:t>foreign</a:t>
            </a:r>
            <a:r>
              <a:rPr lang="hu-HU" sz="2800" u="sng" dirty="0"/>
              <a:t> </a:t>
            </a:r>
            <a:r>
              <a:rPr lang="hu-HU" sz="2800" u="sng" dirty="0" err="1"/>
              <a:t>subsidy</a:t>
            </a:r>
            <a:endParaRPr lang="hu-HU" sz="2800" u="sng" dirty="0"/>
          </a:p>
          <a:p>
            <a:pPr lvl="1"/>
            <a:r>
              <a:rPr lang="hu-HU" sz="2400" dirty="0" err="1"/>
              <a:t>Undertaking</a:t>
            </a:r>
            <a:r>
              <a:rPr lang="hu-HU" sz="2400" dirty="0"/>
              <a:t> </a:t>
            </a:r>
            <a:r>
              <a:rPr lang="hu-HU" sz="2400" dirty="0" err="1"/>
              <a:t>engaged</a:t>
            </a:r>
            <a:r>
              <a:rPr lang="hu-HU" sz="2400" dirty="0"/>
              <a:t> in </a:t>
            </a:r>
            <a:r>
              <a:rPr lang="hu-HU" sz="2400" dirty="0" err="1"/>
              <a:t>economic</a:t>
            </a:r>
            <a:r>
              <a:rPr lang="hu-HU" sz="2400" dirty="0"/>
              <a:t> </a:t>
            </a:r>
            <a:r>
              <a:rPr lang="hu-HU" sz="2400" dirty="0" err="1"/>
              <a:t>activity</a:t>
            </a:r>
            <a:endParaRPr lang="hu-HU" sz="2400" dirty="0"/>
          </a:p>
          <a:p>
            <a:pPr lvl="1"/>
            <a:r>
              <a:rPr lang="hu-HU" sz="2400" dirty="0" err="1"/>
              <a:t>Foreign</a:t>
            </a:r>
            <a:r>
              <a:rPr lang="hu-HU" sz="2400" dirty="0"/>
              <a:t> </a:t>
            </a:r>
            <a:r>
              <a:rPr lang="hu-HU" sz="2400" dirty="0" err="1"/>
              <a:t>financial</a:t>
            </a:r>
            <a:r>
              <a:rPr lang="hu-HU" sz="2400" dirty="0"/>
              <a:t> </a:t>
            </a:r>
            <a:r>
              <a:rPr lang="hu-HU" sz="2400" dirty="0" err="1"/>
              <a:t>contribution</a:t>
            </a:r>
            <a:r>
              <a:rPr lang="hu-HU" sz="2400" dirty="0"/>
              <a:t> (</a:t>
            </a:r>
            <a:r>
              <a:rPr lang="hu-HU" sz="2400" dirty="0" err="1"/>
              <a:t>state</a:t>
            </a:r>
            <a:r>
              <a:rPr lang="hu-HU" sz="2400" dirty="0"/>
              <a:t> </a:t>
            </a:r>
            <a:r>
              <a:rPr lang="hu-HU" sz="2400" dirty="0" err="1"/>
              <a:t>resource</a:t>
            </a:r>
            <a:r>
              <a:rPr lang="hu-HU" sz="2400" dirty="0"/>
              <a:t>/</a:t>
            </a:r>
            <a:r>
              <a:rPr lang="hu-HU" sz="2400" dirty="0" err="1"/>
              <a:t>accountability</a:t>
            </a:r>
            <a:r>
              <a:rPr lang="hu-HU" sz="2400" dirty="0"/>
              <a:t>) </a:t>
            </a:r>
            <a:r>
              <a:rPr lang="hu-HU" sz="2400" dirty="0" err="1"/>
              <a:t>from</a:t>
            </a:r>
            <a:r>
              <a:rPr lang="hu-HU" sz="2400" dirty="0"/>
              <a:t> a </a:t>
            </a:r>
            <a:r>
              <a:rPr lang="hu-HU" sz="2400" dirty="0" err="1"/>
              <a:t>third</a:t>
            </a:r>
            <a:r>
              <a:rPr lang="hu-HU" sz="2400" dirty="0"/>
              <a:t> </a:t>
            </a:r>
            <a:r>
              <a:rPr lang="hu-HU" sz="2400" dirty="0" err="1"/>
              <a:t>State</a:t>
            </a:r>
            <a:r>
              <a:rPr lang="hu-HU" sz="2400" dirty="0"/>
              <a:t> (</a:t>
            </a:r>
            <a:r>
              <a:rPr lang="hu-HU" sz="2400" dirty="0" err="1"/>
              <a:t>or</a:t>
            </a:r>
            <a:r>
              <a:rPr lang="hu-HU" sz="2400" dirty="0"/>
              <a:t> SOE) </a:t>
            </a:r>
            <a:r>
              <a:rPr lang="hu-HU" sz="2400" dirty="0" err="1"/>
              <a:t>directly</a:t>
            </a:r>
            <a:r>
              <a:rPr lang="hu-HU" sz="2400" dirty="0"/>
              <a:t> </a:t>
            </a:r>
            <a:r>
              <a:rPr lang="hu-HU" sz="2400" dirty="0" err="1"/>
              <a:t>or</a:t>
            </a:r>
            <a:r>
              <a:rPr lang="hu-HU" sz="2400" dirty="0"/>
              <a:t> </a:t>
            </a:r>
            <a:r>
              <a:rPr lang="hu-HU" sz="2400" dirty="0" err="1"/>
              <a:t>indirectly</a:t>
            </a:r>
            <a:endParaRPr lang="hu-HU" sz="2400" dirty="0"/>
          </a:p>
          <a:p>
            <a:pPr lvl="1"/>
            <a:r>
              <a:rPr lang="hu-HU" sz="2400" dirty="0"/>
              <a:t>Benefit (</a:t>
            </a:r>
            <a:r>
              <a:rPr lang="hu-HU" sz="2400" dirty="0" err="1"/>
              <a:t>advantage</a:t>
            </a:r>
            <a:r>
              <a:rPr lang="hu-HU" sz="2400" dirty="0"/>
              <a:t>- </a:t>
            </a:r>
            <a:r>
              <a:rPr lang="hu-HU" sz="2400" dirty="0" err="1"/>
              <a:t>directly</a:t>
            </a:r>
            <a:r>
              <a:rPr lang="hu-HU" sz="2400" dirty="0"/>
              <a:t>/</a:t>
            </a:r>
            <a:r>
              <a:rPr lang="hu-HU" sz="2400" dirty="0" err="1"/>
              <a:t>indirectly</a:t>
            </a:r>
            <a:r>
              <a:rPr lang="hu-HU" sz="2400" dirty="0"/>
              <a:t>)</a:t>
            </a:r>
          </a:p>
          <a:p>
            <a:pPr lvl="1"/>
            <a:r>
              <a:rPr lang="hu-HU" sz="2400" dirty="0" err="1"/>
              <a:t>Selectivity</a:t>
            </a:r>
            <a:r>
              <a:rPr lang="hu-HU" sz="2400" dirty="0"/>
              <a:t> - </a:t>
            </a:r>
            <a:r>
              <a:rPr lang="hu-HU" sz="2400" dirty="0" err="1"/>
              <a:t>specificity</a:t>
            </a:r>
            <a:endParaRPr lang="hu-HU" sz="24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6</a:t>
            </a:fld>
            <a:endParaRPr lang="hu-HU"/>
          </a:p>
        </p:txBody>
      </p:sp>
    </p:spTree>
    <p:extLst>
      <p:ext uri="{BB962C8B-B14F-4D97-AF65-F5344CB8AC3E}">
        <p14:creationId xmlns:p14="http://schemas.microsoft.com/office/powerpoint/2010/main" val="3444738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a:xfrm>
            <a:off x="408561" y="1537398"/>
            <a:ext cx="8951195" cy="4744601"/>
          </a:xfrm>
        </p:spPr>
        <p:txBody>
          <a:bodyPr>
            <a:normAutofit/>
          </a:bodyPr>
          <a:lstStyle/>
          <a:p>
            <a:r>
              <a:rPr lang="hu-HU" sz="2800" u="sng" dirty="0" err="1"/>
              <a:t>Foreign</a:t>
            </a:r>
            <a:r>
              <a:rPr lang="hu-HU" sz="2800" u="sng" dirty="0"/>
              <a:t> </a:t>
            </a:r>
            <a:r>
              <a:rPr lang="hu-HU" sz="2800" u="sng" dirty="0" err="1"/>
              <a:t>financial</a:t>
            </a:r>
            <a:r>
              <a:rPr lang="hu-HU" sz="2800" u="sng" dirty="0"/>
              <a:t> </a:t>
            </a:r>
            <a:r>
              <a:rPr lang="hu-HU" sz="2800" u="sng" dirty="0" err="1"/>
              <a:t>contribution</a:t>
            </a:r>
            <a:r>
              <a:rPr lang="hu-HU" sz="2800" u="sng" dirty="0"/>
              <a:t> </a:t>
            </a:r>
            <a:r>
              <a:rPr lang="hu-HU" sz="2800" dirty="0"/>
              <a:t>(in </a:t>
            </a:r>
            <a:r>
              <a:rPr lang="hu-HU" sz="2800" dirty="0" err="1"/>
              <a:t>any</a:t>
            </a:r>
            <a:r>
              <a:rPr lang="hu-HU" sz="2800" dirty="0"/>
              <a:t> </a:t>
            </a:r>
            <a:r>
              <a:rPr lang="hu-HU" sz="2800" dirty="0" err="1"/>
              <a:t>form</a:t>
            </a:r>
            <a:r>
              <a:rPr lang="hu-HU" sz="2800" dirty="0"/>
              <a:t> </a:t>
            </a:r>
            <a:r>
              <a:rPr lang="hu-HU" sz="2800" dirty="0" err="1"/>
              <a:t>whatsoever</a:t>
            </a:r>
            <a:r>
              <a:rPr lang="hu-HU" sz="2800" dirty="0"/>
              <a:t>)</a:t>
            </a:r>
          </a:p>
          <a:p>
            <a:pPr marL="914400" lvl="1" indent="-457200">
              <a:buAutoNum type="alphaLcParenBoth"/>
            </a:pPr>
            <a:r>
              <a:rPr lang="en-US" sz="2400" dirty="0"/>
              <a:t>the transfer of funds or liabilities, such as capital injections, grants, loans, loan guarantees, fiscal incentives, the setting off of operating losses, compensation for financial burdens imposed by public authorities, debt forgiveness, debt to equity swaps or rescheduling; </a:t>
            </a:r>
            <a:endParaRPr lang="hu-HU" sz="2400" dirty="0"/>
          </a:p>
          <a:p>
            <a:pPr marL="914400" lvl="1" indent="-457200">
              <a:buAutoNum type="alphaLcParenBoth"/>
            </a:pPr>
            <a:r>
              <a:rPr lang="en-US" sz="2400" dirty="0"/>
              <a:t>the foregoing of revenue that is otherwise due, such as tax exemptions or the granting of special or exclusive rights without adequate remuneration; or </a:t>
            </a:r>
            <a:endParaRPr lang="hu-HU" sz="2400" dirty="0"/>
          </a:p>
          <a:p>
            <a:pPr marL="914400" lvl="1" indent="-457200">
              <a:buAutoNum type="alphaLcParenBoth"/>
            </a:pPr>
            <a:r>
              <a:rPr lang="en-US" sz="2400" dirty="0"/>
              <a:t>the provision of goods or services or the purchase of goods or services</a:t>
            </a:r>
            <a:endParaRPr lang="de-DE" sz="24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7</a:t>
            </a:fld>
            <a:endParaRPr lang="hu-HU"/>
          </a:p>
        </p:txBody>
      </p:sp>
    </p:spTree>
    <p:extLst>
      <p:ext uri="{BB962C8B-B14F-4D97-AF65-F5344CB8AC3E}">
        <p14:creationId xmlns:p14="http://schemas.microsoft.com/office/powerpoint/2010/main" val="3682426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p:txBody>
          <a:bodyPr>
            <a:normAutofit lnSpcReduction="10000"/>
          </a:bodyPr>
          <a:lstStyle/>
          <a:p>
            <a:r>
              <a:rPr lang="hu-HU" sz="2800" u="sng" dirty="0" err="1"/>
              <a:t>Grantors</a:t>
            </a:r>
            <a:endParaRPr lang="hu-HU" sz="2800" u="sng" dirty="0"/>
          </a:p>
          <a:p>
            <a:pPr marL="857250" lvl="1" indent="-457200">
              <a:buAutoNum type="alphaLcParenR"/>
            </a:pPr>
            <a:r>
              <a:rPr lang="en-US" sz="2400" dirty="0"/>
              <a:t>the central government and public authorities at all other levels; </a:t>
            </a:r>
            <a:endParaRPr lang="hu-HU" sz="2400" dirty="0"/>
          </a:p>
          <a:p>
            <a:pPr marL="857250" lvl="1" indent="-457200">
              <a:buAutoNum type="alphaLcParenR"/>
            </a:pPr>
            <a:r>
              <a:rPr lang="en-US" sz="2400" dirty="0"/>
              <a:t>a foreign public entity whose actions can be attributed to the third country, taking into account elements such as the characteristics of the entity and the legal and economic environment prevailing in the State in which the entity operates, including the government’s role in the economy; or </a:t>
            </a:r>
            <a:endParaRPr lang="hu-HU" sz="2400" dirty="0"/>
          </a:p>
          <a:p>
            <a:pPr marL="857250" lvl="1" indent="-457200">
              <a:buAutoNum type="alphaLcParenR"/>
            </a:pPr>
            <a:r>
              <a:rPr lang="en-US" sz="2400" dirty="0"/>
              <a:t>a private entity whose actions can be attributed to the third country, taking into account all relevant circumstances</a:t>
            </a:r>
            <a:endParaRPr lang="de-DE" sz="24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8</a:t>
            </a:fld>
            <a:endParaRPr lang="hu-HU"/>
          </a:p>
        </p:txBody>
      </p:sp>
    </p:spTree>
    <p:extLst>
      <p:ext uri="{BB962C8B-B14F-4D97-AF65-F5344CB8AC3E}">
        <p14:creationId xmlns:p14="http://schemas.microsoft.com/office/powerpoint/2010/main" val="2097272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a:t>Concept</a:t>
            </a:r>
            <a:r>
              <a:rPr lang="hu-HU" dirty="0"/>
              <a:t> of </a:t>
            </a:r>
            <a:r>
              <a:rPr lang="hu-HU" dirty="0" err="1"/>
              <a:t>Foreign</a:t>
            </a:r>
            <a:r>
              <a:rPr lang="hu-HU" dirty="0"/>
              <a:t> </a:t>
            </a:r>
            <a:r>
              <a:rPr lang="hu-HU" dirty="0" err="1"/>
              <a:t>subsidy</a:t>
            </a:r>
            <a:endParaRPr lang="en-GB" dirty="0"/>
          </a:p>
        </p:txBody>
      </p:sp>
      <p:sp>
        <p:nvSpPr>
          <p:cNvPr id="3" name="Tartalom helye 2"/>
          <p:cNvSpPr>
            <a:spLocks noGrp="1"/>
          </p:cNvSpPr>
          <p:nvPr>
            <p:ph idx="1"/>
          </p:nvPr>
        </p:nvSpPr>
        <p:spPr>
          <a:xfrm>
            <a:off x="408562" y="1537399"/>
            <a:ext cx="8560340" cy="4818952"/>
          </a:xfrm>
        </p:spPr>
        <p:txBody>
          <a:bodyPr>
            <a:normAutofit fontScale="92500" lnSpcReduction="20000"/>
          </a:bodyPr>
          <a:lstStyle/>
          <a:p>
            <a:r>
              <a:rPr lang="hu-HU" sz="2800" dirty="0" err="1"/>
              <a:t>Distortion</a:t>
            </a:r>
            <a:r>
              <a:rPr lang="hu-HU" sz="2800" dirty="0"/>
              <a:t>: </a:t>
            </a:r>
            <a:r>
              <a:rPr lang="hu-HU" sz="2800" dirty="0" err="1"/>
              <a:t>effective</a:t>
            </a:r>
            <a:r>
              <a:rPr lang="hu-HU" sz="2800" dirty="0"/>
              <a:t> </a:t>
            </a:r>
            <a:r>
              <a:rPr lang="hu-HU" sz="2800" dirty="0" err="1"/>
              <a:t>or</a:t>
            </a:r>
            <a:r>
              <a:rPr lang="hu-HU" sz="2800" dirty="0"/>
              <a:t> </a:t>
            </a:r>
            <a:r>
              <a:rPr lang="hu-HU" sz="2800" i="1" dirty="0" err="1"/>
              <a:t>liability</a:t>
            </a:r>
            <a:r>
              <a:rPr lang="hu-HU" sz="2800" dirty="0"/>
              <a:t> </a:t>
            </a:r>
            <a:r>
              <a:rPr lang="hu-HU" sz="2800" dirty="0" err="1"/>
              <a:t>to</a:t>
            </a:r>
            <a:r>
              <a:rPr lang="hu-HU" sz="2800" dirty="0"/>
              <a:t> </a:t>
            </a:r>
            <a:r>
              <a:rPr lang="hu-HU" sz="2800" dirty="0" err="1"/>
              <a:t>improve</a:t>
            </a:r>
            <a:r>
              <a:rPr lang="hu-HU" sz="2800" dirty="0"/>
              <a:t> </a:t>
            </a:r>
            <a:r>
              <a:rPr lang="hu-HU" sz="2800" dirty="0" err="1"/>
              <a:t>the</a:t>
            </a:r>
            <a:r>
              <a:rPr lang="hu-HU" sz="2800" dirty="0"/>
              <a:t> </a:t>
            </a:r>
            <a:r>
              <a:rPr lang="hu-HU" sz="2800" dirty="0" err="1"/>
              <a:t>competitive</a:t>
            </a:r>
            <a:r>
              <a:rPr lang="hu-HU" sz="2800" dirty="0"/>
              <a:t> </a:t>
            </a:r>
            <a:r>
              <a:rPr lang="hu-HU" sz="2800" dirty="0" err="1"/>
              <a:t>position</a:t>
            </a:r>
            <a:r>
              <a:rPr lang="hu-HU" sz="2800" dirty="0"/>
              <a:t>, </a:t>
            </a:r>
            <a:r>
              <a:rPr lang="hu-HU" sz="2800" dirty="0" err="1"/>
              <a:t>potential</a:t>
            </a:r>
            <a:r>
              <a:rPr lang="hu-HU" sz="2800" dirty="0"/>
              <a:t> </a:t>
            </a:r>
            <a:r>
              <a:rPr lang="hu-HU" sz="2800" dirty="0" err="1"/>
              <a:t>negative</a:t>
            </a:r>
            <a:r>
              <a:rPr lang="hu-HU" sz="2800" dirty="0"/>
              <a:t> </a:t>
            </a:r>
            <a:r>
              <a:rPr lang="hu-HU" sz="2800" dirty="0" err="1"/>
              <a:t>effects</a:t>
            </a:r>
            <a:r>
              <a:rPr lang="hu-HU" sz="2800" dirty="0"/>
              <a:t> on EU </a:t>
            </a:r>
            <a:r>
              <a:rPr lang="hu-HU" sz="2800" dirty="0" err="1"/>
              <a:t>companies</a:t>
            </a:r>
            <a:endParaRPr lang="hu-HU" sz="2800" dirty="0"/>
          </a:p>
          <a:p>
            <a:r>
              <a:rPr lang="hu-HU" sz="2800" dirty="0" err="1"/>
              <a:t>Indicators</a:t>
            </a:r>
            <a:r>
              <a:rPr lang="hu-HU" sz="2800" dirty="0"/>
              <a:t> (</a:t>
            </a:r>
            <a:r>
              <a:rPr lang="hu-HU" sz="2800" dirty="0" err="1"/>
              <a:t>open</a:t>
            </a:r>
            <a:r>
              <a:rPr lang="hu-HU" sz="2800" dirty="0"/>
              <a:t> </a:t>
            </a:r>
            <a:r>
              <a:rPr lang="hu-HU" sz="2800" dirty="0" err="1"/>
              <a:t>list</a:t>
            </a:r>
            <a:r>
              <a:rPr lang="hu-HU" sz="2800" dirty="0"/>
              <a:t>)</a:t>
            </a:r>
          </a:p>
          <a:p>
            <a:pPr lvl="1"/>
            <a:r>
              <a:rPr lang="hu-HU" sz="2400" dirty="0" err="1"/>
              <a:t>Amount</a:t>
            </a:r>
            <a:endParaRPr lang="hu-HU" sz="2400" dirty="0"/>
          </a:p>
          <a:p>
            <a:pPr lvl="1"/>
            <a:r>
              <a:rPr lang="hu-HU" sz="2400" dirty="0" err="1"/>
              <a:t>Nature</a:t>
            </a:r>
            <a:endParaRPr lang="hu-HU" sz="2400" dirty="0"/>
          </a:p>
          <a:p>
            <a:pPr lvl="1"/>
            <a:r>
              <a:rPr lang="hu-HU" sz="2400" dirty="0" err="1"/>
              <a:t>Recipient’s</a:t>
            </a:r>
            <a:r>
              <a:rPr lang="hu-HU" sz="2400" dirty="0"/>
              <a:t> </a:t>
            </a:r>
            <a:r>
              <a:rPr lang="hu-HU" sz="2400" dirty="0" err="1"/>
              <a:t>situation</a:t>
            </a:r>
            <a:r>
              <a:rPr lang="hu-HU" sz="2400" dirty="0"/>
              <a:t>, sector</a:t>
            </a:r>
          </a:p>
          <a:p>
            <a:pPr lvl="1"/>
            <a:r>
              <a:rPr lang="hu-HU" sz="2400" dirty="0" err="1"/>
              <a:t>Evolution</a:t>
            </a:r>
            <a:r>
              <a:rPr lang="hu-HU" sz="2400" dirty="0"/>
              <a:t> of </a:t>
            </a:r>
            <a:r>
              <a:rPr lang="hu-HU" sz="2400" dirty="0" err="1"/>
              <a:t>the</a:t>
            </a:r>
            <a:r>
              <a:rPr lang="hu-HU" sz="2400" dirty="0"/>
              <a:t> </a:t>
            </a:r>
            <a:r>
              <a:rPr lang="hu-HU" sz="2400" dirty="0" err="1"/>
              <a:t>activity</a:t>
            </a:r>
            <a:endParaRPr lang="hu-HU" sz="2400" dirty="0"/>
          </a:p>
          <a:p>
            <a:pPr lvl="1"/>
            <a:r>
              <a:rPr lang="hu-HU" sz="2400" dirty="0" err="1"/>
              <a:t>Conditions</a:t>
            </a:r>
            <a:r>
              <a:rPr lang="hu-HU" sz="2400" dirty="0"/>
              <a:t> </a:t>
            </a:r>
            <a:r>
              <a:rPr lang="hu-HU" sz="2400" dirty="0" err="1"/>
              <a:t>attached</a:t>
            </a:r>
            <a:r>
              <a:rPr lang="hu-HU" sz="2400" dirty="0"/>
              <a:t>, </a:t>
            </a:r>
            <a:r>
              <a:rPr lang="hu-HU" sz="2400" dirty="0" err="1"/>
              <a:t>purpose</a:t>
            </a:r>
            <a:endParaRPr lang="hu-HU" sz="2400" dirty="0"/>
          </a:p>
          <a:p>
            <a:r>
              <a:rPr lang="hu-HU" sz="2800" dirty="0" err="1"/>
              <a:t>Presumption</a:t>
            </a:r>
            <a:r>
              <a:rPr lang="hu-HU" sz="2800" dirty="0"/>
              <a:t>: </a:t>
            </a:r>
          </a:p>
          <a:p>
            <a:pPr lvl="1"/>
            <a:r>
              <a:rPr lang="hu-HU" sz="2400" dirty="0" err="1"/>
              <a:t>amount</a:t>
            </a:r>
            <a:r>
              <a:rPr lang="hu-HU" sz="2400" dirty="0"/>
              <a:t> </a:t>
            </a:r>
            <a:r>
              <a:rPr lang="hu-HU" sz="2400" dirty="0">
                <a:latin typeface="Calibri" panose="020F0502020204030204" pitchFamily="34" charset="0"/>
                <a:cs typeface="Calibri" panose="020F0502020204030204" pitchFamily="34" charset="0"/>
              </a:rPr>
              <a:t>≤ 4 EUR </a:t>
            </a:r>
            <a:r>
              <a:rPr lang="hu-HU" sz="2400" dirty="0" err="1">
                <a:latin typeface="Calibri" panose="020F0502020204030204" pitchFamily="34" charset="0"/>
                <a:cs typeface="Calibri" panose="020F0502020204030204" pitchFamily="34" charset="0"/>
              </a:rPr>
              <a:t>million</a:t>
            </a:r>
            <a:r>
              <a:rPr lang="hu-HU" sz="2400" dirty="0">
                <a:latin typeface="Calibri" panose="020F0502020204030204" pitchFamily="34" charset="0"/>
                <a:cs typeface="Calibri" panose="020F0502020204030204" pitchFamily="34" charset="0"/>
              </a:rPr>
              <a:t> / 3 </a:t>
            </a:r>
            <a:r>
              <a:rPr lang="hu-HU" sz="2400" dirty="0" err="1">
                <a:latin typeface="Calibri" panose="020F0502020204030204" pitchFamily="34" charset="0"/>
                <a:cs typeface="Calibri" panose="020F0502020204030204" pitchFamily="34" charset="0"/>
              </a:rPr>
              <a:t>years</a:t>
            </a:r>
            <a:r>
              <a:rPr lang="hu-HU" sz="2400" dirty="0">
                <a:latin typeface="Calibri" panose="020F0502020204030204" pitchFamily="34" charset="0"/>
                <a:cs typeface="Calibri" panose="020F0502020204030204" pitchFamily="34" charset="0"/>
              </a:rPr>
              <a:t> – </a:t>
            </a:r>
            <a:r>
              <a:rPr lang="hu-HU" sz="2400" dirty="0" err="1">
                <a:latin typeface="Calibri" panose="020F0502020204030204" pitchFamily="34" charset="0"/>
                <a:cs typeface="Calibri" panose="020F0502020204030204" pitchFamily="34" charset="0"/>
              </a:rPr>
              <a:t>unlikely</a:t>
            </a:r>
            <a:r>
              <a:rPr lang="hu-HU" sz="2400" dirty="0">
                <a:latin typeface="Calibri" panose="020F0502020204030204" pitchFamily="34" charset="0"/>
                <a:cs typeface="Calibri" panose="020F0502020204030204" pitchFamily="34" charset="0"/>
              </a:rPr>
              <a:t> </a:t>
            </a:r>
            <a:r>
              <a:rPr lang="hu-HU" sz="2400" dirty="0" err="1">
                <a:latin typeface="Calibri" panose="020F0502020204030204" pitchFamily="34" charset="0"/>
                <a:cs typeface="Calibri" panose="020F0502020204030204" pitchFamily="34" charset="0"/>
              </a:rPr>
              <a:t>to</a:t>
            </a:r>
            <a:r>
              <a:rPr lang="hu-HU" sz="2400" dirty="0">
                <a:latin typeface="Calibri" panose="020F0502020204030204" pitchFamily="34" charset="0"/>
                <a:cs typeface="Calibri" panose="020F0502020204030204" pitchFamily="34" charset="0"/>
              </a:rPr>
              <a:t> </a:t>
            </a:r>
            <a:r>
              <a:rPr lang="hu-HU" sz="2400" dirty="0" err="1">
                <a:latin typeface="Calibri" panose="020F0502020204030204" pitchFamily="34" charset="0"/>
                <a:cs typeface="Calibri" panose="020F0502020204030204" pitchFamily="34" charset="0"/>
              </a:rPr>
              <a:t>distort</a:t>
            </a:r>
            <a:endParaRPr lang="hu-HU" sz="2400" dirty="0">
              <a:latin typeface="Calibri" panose="020F0502020204030204" pitchFamily="34" charset="0"/>
              <a:cs typeface="Calibri" panose="020F0502020204030204" pitchFamily="34" charset="0"/>
            </a:endParaRPr>
          </a:p>
          <a:p>
            <a:pPr lvl="1"/>
            <a:r>
              <a:rPr lang="hu-HU" sz="2400" dirty="0">
                <a:latin typeface="Calibri" panose="020F0502020204030204" pitchFamily="34" charset="0"/>
                <a:cs typeface="Calibri" panose="020F0502020204030204" pitchFamily="34" charset="0"/>
              </a:rPr>
              <a:t>De </a:t>
            </a:r>
            <a:r>
              <a:rPr lang="hu-HU" sz="2400" dirty="0" err="1">
                <a:latin typeface="Calibri" panose="020F0502020204030204" pitchFamily="34" charset="0"/>
                <a:cs typeface="Calibri" panose="020F0502020204030204" pitchFamily="34" charset="0"/>
              </a:rPr>
              <a:t>minimis</a:t>
            </a:r>
            <a:r>
              <a:rPr lang="hu-HU" sz="2400" dirty="0">
                <a:latin typeface="Calibri" panose="020F0502020204030204" pitchFamily="34" charset="0"/>
                <a:cs typeface="Calibri" panose="020F0502020204030204" pitchFamily="34" charset="0"/>
              </a:rPr>
              <a:t> </a:t>
            </a:r>
            <a:r>
              <a:rPr lang="hu-HU" sz="2400" dirty="0" err="1">
                <a:latin typeface="Calibri" panose="020F0502020204030204" pitchFamily="34" charset="0"/>
                <a:cs typeface="Calibri" panose="020F0502020204030204" pitchFamily="34" charset="0"/>
              </a:rPr>
              <a:t>amount</a:t>
            </a:r>
            <a:r>
              <a:rPr lang="hu-HU" sz="2400" dirty="0">
                <a:latin typeface="Calibri" panose="020F0502020204030204" pitchFamily="34" charset="0"/>
                <a:cs typeface="Calibri" panose="020F0502020204030204" pitchFamily="34" charset="0"/>
              </a:rPr>
              <a:t> (</a:t>
            </a:r>
            <a:r>
              <a:rPr lang="hu-HU" sz="2400" dirty="0" err="1">
                <a:latin typeface="Calibri" panose="020F0502020204030204" pitchFamily="34" charset="0"/>
                <a:cs typeface="Calibri" panose="020F0502020204030204" pitchFamily="34" charset="0"/>
              </a:rPr>
              <a:t>currently</a:t>
            </a:r>
            <a:r>
              <a:rPr lang="hu-HU" sz="2400" dirty="0">
                <a:latin typeface="Calibri" panose="020F0502020204030204" pitchFamily="34" charset="0"/>
                <a:cs typeface="Calibri" panose="020F0502020204030204" pitchFamily="34" charset="0"/>
              </a:rPr>
              <a:t> EUR 300.000 / 3 </a:t>
            </a:r>
            <a:r>
              <a:rPr lang="hu-HU" sz="2400" dirty="0" err="1">
                <a:latin typeface="Calibri" panose="020F0502020204030204" pitchFamily="34" charset="0"/>
                <a:cs typeface="Calibri" panose="020F0502020204030204" pitchFamily="34" charset="0"/>
              </a:rPr>
              <a:t>years</a:t>
            </a:r>
            <a:r>
              <a:rPr lang="hu-HU" sz="2400" dirty="0">
                <a:latin typeface="Calibri" panose="020F0502020204030204" pitchFamily="34" charset="0"/>
                <a:cs typeface="Calibri" panose="020F0502020204030204" pitchFamily="34" charset="0"/>
              </a:rPr>
              <a:t>): no </a:t>
            </a:r>
            <a:r>
              <a:rPr lang="hu-HU" sz="2400" dirty="0" err="1">
                <a:latin typeface="Calibri" panose="020F0502020204030204" pitchFamily="34" charset="0"/>
                <a:cs typeface="Calibri" panose="020F0502020204030204" pitchFamily="34" charset="0"/>
              </a:rPr>
              <a:t>distorting</a:t>
            </a:r>
            <a:r>
              <a:rPr lang="hu-HU" sz="2400" dirty="0">
                <a:latin typeface="Calibri" panose="020F0502020204030204" pitchFamily="34" charset="0"/>
                <a:cs typeface="Calibri" panose="020F0502020204030204" pitchFamily="34" charset="0"/>
              </a:rPr>
              <a:t> </a:t>
            </a:r>
            <a:r>
              <a:rPr lang="hu-HU" sz="2400" dirty="0" err="1">
                <a:latin typeface="Calibri" panose="020F0502020204030204" pitchFamily="34" charset="0"/>
                <a:cs typeface="Calibri" panose="020F0502020204030204" pitchFamily="34" charset="0"/>
              </a:rPr>
              <a:t>effect</a:t>
            </a:r>
            <a:endParaRPr lang="hu-HU" sz="2400" dirty="0">
              <a:latin typeface="Calibri" panose="020F0502020204030204" pitchFamily="34" charset="0"/>
              <a:cs typeface="Calibri" panose="020F0502020204030204" pitchFamily="34" charset="0"/>
            </a:endParaRPr>
          </a:p>
          <a:p>
            <a:r>
              <a:rPr lang="hu-HU" sz="2800" dirty="0" err="1"/>
              <a:t>Damage</a:t>
            </a:r>
            <a:r>
              <a:rPr lang="hu-HU" sz="2800" dirty="0"/>
              <a:t> </a:t>
            </a:r>
            <a:r>
              <a:rPr lang="hu-HU" sz="2800" dirty="0" err="1"/>
              <a:t>compensation</a:t>
            </a:r>
            <a:r>
              <a:rPr lang="hu-HU" sz="2800" dirty="0"/>
              <a:t> </a:t>
            </a:r>
            <a:r>
              <a:rPr lang="hu-HU" sz="2800" dirty="0" err="1"/>
              <a:t>after</a:t>
            </a:r>
            <a:r>
              <a:rPr lang="hu-HU" sz="2800" dirty="0"/>
              <a:t> </a:t>
            </a:r>
            <a:r>
              <a:rPr lang="hu-HU" sz="2800" dirty="0" err="1"/>
              <a:t>disasters</a:t>
            </a:r>
            <a:r>
              <a:rPr lang="hu-HU" sz="2800" dirty="0"/>
              <a:t>: no </a:t>
            </a:r>
            <a:r>
              <a:rPr lang="hu-HU" sz="2800" dirty="0" err="1"/>
              <a:t>distortion</a:t>
            </a:r>
            <a:endParaRPr lang="hu-HU" sz="2800" dirty="0"/>
          </a:p>
          <a:p>
            <a:pPr fontAlgn="base"/>
            <a:endParaRPr lang="en-GB" sz="2800" dirty="0"/>
          </a:p>
        </p:txBody>
      </p:sp>
      <p:sp>
        <p:nvSpPr>
          <p:cNvPr id="8" name="Dia számának helye 7"/>
          <p:cNvSpPr>
            <a:spLocks noGrp="1"/>
          </p:cNvSpPr>
          <p:nvPr>
            <p:ph type="sldNum" sz="quarter" idx="4294967295"/>
          </p:nvPr>
        </p:nvSpPr>
        <p:spPr>
          <a:xfrm>
            <a:off x="8077200" y="6356351"/>
            <a:ext cx="2133600" cy="365125"/>
          </a:xfrm>
        </p:spPr>
        <p:txBody>
          <a:bodyPr/>
          <a:lstStyle/>
          <a:p>
            <a:fld id="{BEDA5487-4E68-4B10-8170-80FB9C87A471}" type="slidenum">
              <a:rPr lang="hu-HU" smtClean="0"/>
              <a:t>9</a:t>
            </a:fld>
            <a:endParaRPr lang="hu-HU"/>
          </a:p>
        </p:txBody>
      </p:sp>
    </p:spTree>
    <p:extLst>
      <p:ext uri="{BB962C8B-B14F-4D97-AF65-F5344CB8AC3E}">
        <p14:creationId xmlns:p14="http://schemas.microsoft.com/office/powerpoint/2010/main" val="1357116676"/>
      </p:ext>
    </p:extLst>
  </p:cSld>
  <p:clrMapOvr>
    <a:masterClrMapping/>
  </p:clrMapOvr>
</p:sld>
</file>

<file path=ppt/theme/theme1.xml><?xml version="1.0" encoding="utf-8"?>
<a:theme xmlns:a="http://schemas.openxmlformats.org/drawingml/2006/main" name="Office-téma">
  <a:themeElements>
    <a:clrScheme name="HUN">
      <a:dk1>
        <a:srgbClr val="203C8A"/>
      </a:dk1>
      <a:lt1>
        <a:sysClr val="window" lastClr="FFFFFF"/>
      </a:lt1>
      <a:dk2>
        <a:srgbClr val="203C8A"/>
      </a:dk2>
      <a:lt2>
        <a:srgbClr val="DADADA"/>
      </a:lt2>
      <a:accent1>
        <a:srgbClr val="4472C4"/>
      </a:accent1>
      <a:accent2>
        <a:srgbClr val="FDC62F"/>
      </a:accent2>
      <a:accent3>
        <a:srgbClr val="E62A29"/>
      </a:accent3>
      <a:accent4>
        <a:srgbClr val="FFFFFF"/>
      </a:accent4>
      <a:accent5>
        <a:srgbClr val="09A550"/>
      </a:accent5>
      <a:accent6>
        <a:srgbClr val="DADADA"/>
      </a:accent6>
      <a:hlink>
        <a:srgbClr val="FFFFFF"/>
      </a:hlink>
      <a:folHlink>
        <a:srgbClr val="85C0FB"/>
      </a:folHlink>
    </a:clrScheme>
    <a:fontScheme name="veszhe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éma">
  <a:themeElements>
    <a:clrScheme name="HUN">
      <a:dk1>
        <a:srgbClr val="203C8A"/>
      </a:dk1>
      <a:lt1>
        <a:sysClr val="window" lastClr="FFFFFF"/>
      </a:lt1>
      <a:dk2>
        <a:srgbClr val="203C8A"/>
      </a:dk2>
      <a:lt2>
        <a:srgbClr val="DADADA"/>
      </a:lt2>
      <a:accent1>
        <a:srgbClr val="4472C4"/>
      </a:accent1>
      <a:accent2>
        <a:srgbClr val="FDC62F"/>
      </a:accent2>
      <a:accent3>
        <a:srgbClr val="E62A29"/>
      </a:accent3>
      <a:accent4>
        <a:srgbClr val="FFFFFF"/>
      </a:accent4>
      <a:accent5>
        <a:srgbClr val="09A550"/>
      </a:accent5>
      <a:accent6>
        <a:srgbClr val="DADADA"/>
      </a:accent6>
      <a:hlink>
        <a:srgbClr val="FFFFFF"/>
      </a:hlink>
      <a:folHlink>
        <a:srgbClr val="85C0FB"/>
      </a:folHlink>
    </a:clrScheme>
    <a:fontScheme name="veszhe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2291</Words>
  <Application>Microsoft Office PowerPoint</Application>
  <PresentationFormat>Szélesvásznú</PresentationFormat>
  <Paragraphs>253</Paragraphs>
  <Slides>28</Slides>
  <Notes>0</Notes>
  <HiddenSlides>0</HiddenSlides>
  <MMClips>0</MMClips>
  <ScaleCrop>false</ScaleCrop>
  <HeadingPairs>
    <vt:vector size="6" baseType="variant">
      <vt:variant>
        <vt:lpstr>Használt betűtípusok</vt:lpstr>
      </vt:variant>
      <vt:variant>
        <vt:i4>3</vt:i4>
      </vt:variant>
      <vt:variant>
        <vt:lpstr>Téma</vt:lpstr>
      </vt:variant>
      <vt:variant>
        <vt:i4>2</vt:i4>
      </vt:variant>
      <vt:variant>
        <vt:lpstr>Diacímek</vt:lpstr>
      </vt:variant>
      <vt:variant>
        <vt:i4>28</vt:i4>
      </vt:variant>
    </vt:vector>
  </HeadingPairs>
  <TitlesOfParts>
    <vt:vector size="33" baseType="lpstr">
      <vt:lpstr>Arial</vt:lpstr>
      <vt:lpstr>Calibri</vt:lpstr>
      <vt:lpstr>Segoe UI Semibold</vt:lpstr>
      <vt:lpstr>Office-téma</vt:lpstr>
      <vt:lpstr>1_Office-téma</vt:lpstr>
      <vt:lpstr>The context and content of the FSR </vt:lpstr>
      <vt:lpstr>The context</vt:lpstr>
      <vt:lpstr>The Context</vt:lpstr>
      <vt:lpstr>Objective and background of the fsr</vt:lpstr>
      <vt:lpstr>FSR in general</vt:lpstr>
      <vt:lpstr>Concept of Foreign subsidy</vt:lpstr>
      <vt:lpstr>Concept of Foreign subsidy</vt:lpstr>
      <vt:lpstr>Concept of Foreign subsidy</vt:lpstr>
      <vt:lpstr>Concept of Foreign subsidy</vt:lpstr>
      <vt:lpstr>Concept of Foreign subsidy</vt:lpstr>
      <vt:lpstr>Concept of Foreign subsidy</vt:lpstr>
      <vt:lpstr>Procedures</vt:lpstr>
      <vt:lpstr>Ex officio review</vt:lpstr>
      <vt:lpstr>Ex officio review</vt:lpstr>
      <vt:lpstr>Ex officio review</vt:lpstr>
      <vt:lpstr>Ex officio review</vt:lpstr>
      <vt:lpstr>Public procurement tool</vt:lpstr>
      <vt:lpstr>Public procurement tool</vt:lpstr>
      <vt:lpstr>Public procurement tool</vt:lpstr>
      <vt:lpstr>Public procurement tool</vt:lpstr>
      <vt:lpstr>Public procurement tool</vt:lpstr>
      <vt:lpstr>Public procurement tool</vt:lpstr>
      <vt:lpstr>State of play: ex officio tool</vt:lpstr>
      <vt:lpstr>State of play: concentration tool</vt:lpstr>
      <vt:lpstr>Concentration case 10/06/2024</vt:lpstr>
      <vt:lpstr>The public procurement tool</vt:lpstr>
      <vt:lpstr>In the legislative pipeline</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Iza Vincze M.</dc:creator>
  <cp:lastModifiedBy>Staviczky Péter dr. - BEU</cp:lastModifiedBy>
  <cp:revision>37</cp:revision>
  <dcterms:created xsi:type="dcterms:W3CDTF">2024-05-12T19:57:10Z</dcterms:created>
  <dcterms:modified xsi:type="dcterms:W3CDTF">2024-10-03T21:31:32Z</dcterms:modified>
</cp:coreProperties>
</file>