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3" r:id="rId2"/>
    <p:sldMasterId id="2147483691" r:id="rId3"/>
  </p:sldMasterIdLst>
  <p:notesMasterIdLst>
    <p:notesMasterId r:id="rId15"/>
  </p:notesMasterIdLst>
  <p:sldIdLst>
    <p:sldId id="301" r:id="rId4"/>
    <p:sldId id="325" r:id="rId5"/>
    <p:sldId id="342" r:id="rId6"/>
    <p:sldId id="333" r:id="rId7"/>
    <p:sldId id="334" r:id="rId8"/>
    <p:sldId id="345" r:id="rId9"/>
    <p:sldId id="347" r:id="rId10"/>
    <p:sldId id="338" r:id="rId11"/>
    <p:sldId id="339" r:id="rId12"/>
    <p:sldId id="346" r:id="rId13"/>
    <p:sldId id="340" r:id="rId1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  <a:srgbClr val="00B050"/>
    <a:srgbClr val="E10B17"/>
    <a:srgbClr val="BFBFBF"/>
    <a:srgbClr val="D5FFE8"/>
    <a:srgbClr val="9FFFCA"/>
    <a:srgbClr val="F20000"/>
    <a:srgbClr val="FF6600"/>
    <a:srgbClr val="FFE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80" autoAdjust="0"/>
  </p:normalViewPr>
  <p:slideViewPr>
    <p:cSldViewPr>
      <p:cViewPr varScale="1">
        <p:scale>
          <a:sx n="118" d="100"/>
          <a:sy n="118" d="100"/>
        </p:scale>
        <p:origin x="35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93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90F97-E9B4-423F-BBCE-CE5A83A600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E66394-5DE8-4C38-9EB6-80C0126FF8E9}">
      <dgm:prSet phldrT="[Szöveg]"/>
      <dgm:spPr/>
      <dgm:t>
        <a:bodyPr/>
        <a:lstStyle/>
        <a:p>
          <a:pPr algn="just"/>
          <a:r>
            <a:rPr lang="en-GB" noProof="0" dirty="0"/>
            <a:t>Merger, or acquisition of sole or join control, creatin of a full-function joint venture</a:t>
          </a:r>
        </a:p>
      </dgm:t>
    </dgm:pt>
    <dgm:pt modelId="{E6E440F8-6CEC-47D1-9EBC-78924EE7A9B6}" type="parTrans" cxnId="{F3A408AB-8F5F-40DF-8510-578FAD91B500}">
      <dgm:prSet/>
      <dgm:spPr/>
      <dgm:t>
        <a:bodyPr/>
        <a:lstStyle/>
        <a:p>
          <a:endParaRPr lang="en-GB"/>
        </a:p>
      </dgm:t>
    </dgm:pt>
    <dgm:pt modelId="{FDC7D863-B875-49BF-8986-3042FA9E5F68}" type="sibTrans" cxnId="{F3A408AB-8F5F-40DF-8510-578FAD91B500}">
      <dgm:prSet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69C6E2B3-E581-4879-90DC-38F04227185A}">
      <dgm:prSet phldrT="[Szöveg]"/>
      <dgm:spPr/>
      <dgm:t>
        <a:bodyPr/>
        <a:lstStyle/>
        <a:p>
          <a:pPr algn="just"/>
          <a:r>
            <a:rPr lang="en-GB" noProof="0" dirty="0"/>
            <a:t>Target or JV is established in EU</a:t>
          </a:r>
        </a:p>
      </dgm:t>
    </dgm:pt>
    <dgm:pt modelId="{48BA065D-A9EC-4036-9895-CBE11F050E2F}" type="parTrans" cxnId="{AD914DFD-60E5-4944-8DD9-0C68408DC94C}">
      <dgm:prSet/>
      <dgm:spPr/>
      <dgm:t>
        <a:bodyPr/>
        <a:lstStyle/>
        <a:p>
          <a:endParaRPr lang="en-GB"/>
        </a:p>
      </dgm:t>
    </dgm:pt>
    <dgm:pt modelId="{B573D523-03B7-41B0-AF71-F59AA2EC58BE}" type="sibTrans" cxnId="{AD914DFD-60E5-4944-8DD9-0C68408DC94C}">
      <dgm:prSet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57EBE09D-47D1-4B79-978C-10BFAB8DB79E}">
      <dgm:prSet phldrT="[Szöveg]"/>
      <dgm:spPr/>
      <dgm:t>
        <a:bodyPr/>
        <a:lstStyle/>
        <a:p>
          <a:pPr algn="just"/>
          <a:r>
            <a:rPr lang="en-GB" noProof="0" dirty="0"/>
            <a:t>Turnover of target company, merging companies or JV in EU </a:t>
          </a:r>
          <a:r>
            <a:rPr lang="en-GB" b="1" noProof="0" dirty="0"/>
            <a:t>≥ EUR 500 million</a:t>
          </a:r>
        </a:p>
      </dgm:t>
    </dgm:pt>
    <dgm:pt modelId="{2397BC7E-6586-4090-9C3C-8AA1E57E5E11}" type="parTrans" cxnId="{D98AA418-94D3-454F-9253-B5DC9EFB0A98}">
      <dgm:prSet/>
      <dgm:spPr/>
      <dgm:t>
        <a:bodyPr/>
        <a:lstStyle/>
        <a:p>
          <a:endParaRPr lang="en-GB"/>
        </a:p>
      </dgm:t>
    </dgm:pt>
    <dgm:pt modelId="{E49E3FE8-E736-402A-B6B7-D23C46325E8C}" type="sibTrans" cxnId="{D98AA418-94D3-454F-9253-B5DC9EFB0A98}">
      <dgm:prSet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AA29E236-CA90-45AE-8B2F-8F89FFAE6258}">
      <dgm:prSet/>
      <dgm:spPr/>
      <dgm:t>
        <a:bodyPr/>
        <a:lstStyle/>
        <a:p>
          <a:pPr algn="just"/>
          <a:r>
            <a:rPr lang="en-GB" noProof="0" dirty="0"/>
            <a:t>Aggregate foreign financial contribution granted to acquirer, target company shareholders of JV and or JV </a:t>
          </a:r>
          <a:r>
            <a:rPr lang="en-GB" b="1" noProof="0" dirty="0"/>
            <a:t>≥ EUR 50 million</a:t>
          </a:r>
          <a:r>
            <a:rPr lang="en-GB" noProof="0" dirty="0"/>
            <a:t> in the 3 financial years preceding the deal</a:t>
          </a:r>
        </a:p>
      </dgm:t>
    </dgm:pt>
    <dgm:pt modelId="{B940AC72-3BE6-4712-9267-737FB6BCF3F7}" type="parTrans" cxnId="{DAE83E50-5A29-4A2B-806F-6D3692528835}">
      <dgm:prSet/>
      <dgm:spPr/>
      <dgm:t>
        <a:bodyPr/>
        <a:lstStyle/>
        <a:p>
          <a:endParaRPr lang="en-GB"/>
        </a:p>
      </dgm:t>
    </dgm:pt>
    <dgm:pt modelId="{A8224D8C-CCAF-4BAC-A28E-67E94A32437D}" type="sibTrans" cxnId="{DAE83E50-5A29-4A2B-806F-6D3692528835}">
      <dgm:prSet/>
      <dgm:spPr/>
      <dgm:t>
        <a:bodyPr/>
        <a:lstStyle/>
        <a:p>
          <a:endParaRPr lang="en-GB"/>
        </a:p>
      </dgm:t>
    </dgm:pt>
    <dgm:pt modelId="{8894526A-2401-467C-86E9-3338409E3347}" type="pres">
      <dgm:prSet presAssocID="{00E90F97-E9B4-423F-BBCE-CE5A83A60073}" presName="Name0" presStyleCnt="0">
        <dgm:presLayoutVars>
          <dgm:dir/>
          <dgm:resizeHandles val="exact"/>
        </dgm:presLayoutVars>
      </dgm:prSet>
      <dgm:spPr/>
    </dgm:pt>
    <dgm:pt modelId="{093DFE26-A14F-45F1-A9A7-2B585AFAE508}" type="pres">
      <dgm:prSet presAssocID="{13E66394-5DE8-4C38-9EB6-80C0126FF8E9}" presName="node" presStyleLbl="node1" presStyleIdx="0" presStyleCnt="4" custScaleX="130134" custScaleY="117193" custLinFactNeighborX="16404" custLinFactNeighborY="-5585">
        <dgm:presLayoutVars>
          <dgm:bulletEnabled val="1"/>
        </dgm:presLayoutVars>
      </dgm:prSet>
      <dgm:spPr/>
    </dgm:pt>
    <dgm:pt modelId="{7F42920F-D489-40BE-A3B2-8ECAEA849042}" type="pres">
      <dgm:prSet presAssocID="{FDC7D863-B875-49BF-8986-3042FA9E5F68}" presName="sibTrans" presStyleLbl="sibTrans2D1" presStyleIdx="0" presStyleCnt="3" custLinFactNeighborX="4760" custLinFactNeighborY="275"/>
      <dgm:spPr/>
    </dgm:pt>
    <dgm:pt modelId="{26236B52-65F3-48D6-A869-DB028AE18E15}" type="pres">
      <dgm:prSet presAssocID="{FDC7D863-B875-49BF-8986-3042FA9E5F68}" presName="connectorText" presStyleLbl="sibTrans2D1" presStyleIdx="0" presStyleCnt="3"/>
      <dgm:spPr/>
    </dgm:pt>
    <dgm:pt modelId="{BC93902C-9D32-4860-8564-1E244CDD7A32}" type="pres">
      <dgm:prSet presAssocID="{69C6E2B3-E581-4879-90DC-38F04227185A}" presName="node" presStyleLbl="node1" presStyleIdx="1" presStyleCnt="4" custScaleX="127313" custScaleY="117193" custLinFactNeighborX="6757" custLinFactNeighborY="-5585">
        <dgm:presLayoutVars>
          <dgm:bulletEnabled val="1"/>
        </dgm:presLayoutVars>
      </dgm:prSet>
      <dgm:spPr/>
    </dgm:pt>
    <dgm:pt modelId="{5CEBA27F-3F21-4C6C-AB90-A535303D3361}" type="pres">
      <dgm:prSet presAssocID="{B573D523-03B7-41B0-AF71-F59AA2EC58BE}" presName="sibTrans" presStyleLbl="sibTrans2D1" presStyleIdx="1" presStyleCnt="3"/>
      <dgm:spPr/>
    </dgm:pt>
    <dgm:pt modelId="{BB459A2C-382E-4106-BD3B-0CA5E849E816}" type="pres">
      <dgm:prSet presAssocID="{B573D523-03B7-41B0-AF71-F59AA2EC58BE}" presName="connectorText" presStyleLbl="sibTrans2D1" presStyleIdx="1" presStyleCnt="3"/>
      <dgm:spPr/>
    </dgm:pt>
    <dgm:pt modelId="{EEE0C610-CC6A-429F-8B78-2E2117ED7BF9}" type="pres">
      <dgm:prSet presAssocID="{57EBE09D-47D1-4B79-978C-10BFAB8DB79E}" presName="node" presStyleLbl="node1" presStyleIdx="2" presStyleCnt="4" custScaleX="126921" custScaleY="117770" custLinFactNeighborX="-14445" custLinFactNeighborY="-5296">
        <dgm:presLayoutVars>
          <dgm:bulletEnabled val="1"/>
        </dgm:presLayoutVars>
      </dgm:prSet>
      <dgm:spPr/>
    </dgm:pt>
    <dgm:pt modelId="{794C1559-DE72-4A62-97E7-1BBC7F764BDC}" type="pres">
      <dgm:prSet presAssocID="{E49E3FE8-E736-402A-B6B7-D23C46325E8C}" presName="sibTrans" presStyleLbl="sibTrans2D1" presStyleIdx="2" presStyleCnt="3"/>
      <dgm:spPr/>
    </dgm:pt>
    <dgm:pt modelId="{E3B78DEE-C85C-426F-9F57-9EFDDA676A93}" type="pres">
      <dgm:prSet presAssocID="{E49E3FE8-E736-402A-B6B7-D23C46325E8C}" presName="connectorText" presStyleLbl="sibTrans2D1" presStyleIdx="2" presStyleCnt="3"/>
      <dgm:spPr/>
    </dgm:pt>
    <dgm:pt modelId="{24BB3A10-799E-46C7-8185-9AD20D6658EA}" type="pres">
      <dgm:prSet presAssocID="{AA29E236-CA90-45AE-8B2F-8F89FFAE6258}" presName="node" presStyleLbl="node1" presStyleIdx="3" presStyleCnt="4" custScaleX="127117" custScaleY="117193" custLinFactNeighborX="-31612" custLinFactNeighborY="-5585">
        <dgm:presLayoutVars>
          <dgm:bulletEnabled val="1"/>
        </dgm:presLayoutVars>
      </dgm:prSet>
      <dgm:spPr/>
    </dgm:pt>
  </dgm:ptLst>
  <dgm:cxnLst>
    <dgm:cxn modelId="{D98AA418-94D3-454F-9253-B5DC9EFB0A98}" srcId="{00E90F97-E9B4-423F-BBCE-CE5A83A60073}" destId="{57EBE09D-47D1-4B79-978C-10BFAB8DB79E}" srcOrd="2" destOrd="0" parTransId="{2397BC7E-6586-4090-9C3C-8AA1E57E5E11}" sibTransId="{E49E3FE8-E736-402A-B6B7-D23C46325E8C}"/>
    <dgm:cxn modelId="{6904603B-1197-483A-B0DE-A504953C9C06}" type="presOf" srcId="{57EBE09D-47D1-4B79-978C-10BFAB8DB79E}" destId="{EEE0C610-CC6A-429F-8B78-2E2117ED7BF9}" srcOrd="0" destOrd="0" presId="urn:microsoft.com/office/officeart/2005/8/layout/process1"/>
    <dgm:cxn modelId="{A2B06240-73BE-4298-83C4-A0BF4EE64421}" type="presOf" srcId="{B573D523-03B7-41B0-AF71-F59AA2EC58BE}" destId="{BB459A2C-382E-4106-BD3B-0CA5E849E816}" srcOrd="1" destOrd="0" presId="urn:microsoft.com/office/officeart/2005/8/layout/process1"/>
    <dgm:cxn modelId="{4D29B464-DDF5-4F22-B915-F43D3A9DFABA}" type="presOf" srcId="{E49E3FE8-E736-402A-B6B7-D23C46325E8C}" destId="{E3B78DEE-C85C-426F-9F57-9EFDDA676A93}" srcOrd="1" destOrd="0" presId="urn:microsoft.com/office/officeart/2005/8/layout/process1"/>
    <dgm:cxn modelId="{7ABC8A65-E8EA-49F6-B087-0234BDCB1750}" type="presOf" srcId="{FDC7D863-B875-49BF-8986-3042FA9E5F68}" destId="{7F42920F-D489-40BE-A3B2-8ECAEA849042}" srcOrd="0" destOrd="0" presId="urn:microsoft.com/office/officeart/2005/8/layout/process1"/>
    <dgm:cxn modelId="{DAE83E50-5A29-4A2B-806F-6D3692528835}" srcId="{00E90F97-E9B4-423F-BBCE-CE5A83A60073}" destId="{AA29E236-CA90-45AE-8B2F-8F89FFAE6258}" srcOrd="3" destOrd="0" parTransId="{B940AC72-3BE6-4712-9267-737FB6BCF3F7}" sibTransId="{A8224D8C-CCAF-4BAC-A28E-67E94A32437D}"/>
    <dgm:cxn modelId="{93BC9053-49E4-4948-92FA-9CFB8FC27D8A}" type="presOf" srcId="{E49E3FE8-E736-402A-B6B7-D23C46325E8C}" destId="{794C1559-DE72-4A62-97E7-1BBC7F764BDC}" srcOrd="0" destOrd="0" presId="urn:microsoft.com/office/officeart/2005/8/layout/process1"/>
    <dgm:cxn modelId="{8D554B8A-0694-40C5-BD00-90F4FD3723C0}" type="presOf" srcId="{B573D523-03B7-41B0-AF71-F59AA2EC58BE}" destId="{5CEBA27F-3F21-4C6C-AB90-A535303D3361}" srcOrd="0" destOrd="0" presId="urn:microsoft.com/office/officeart/2005/8/layout/process1"/>
    <dgm:cxn modelId="{D3FF66A6-0A85-4B1A-AD80-12E7F6A98908}" type="presOf" srcId="{69C6E2B3-E581-4879-90DC-38F04227185A}" destId="{BC93902C-9D32-4860-8564-1E244CDD7A32}" srcOrd="0" destOrd="0" presId="urn:microsoft.com/office/officeart/2005/8/layout/process1"/>
    <dgm:cxn modelId="{F3A408AB-8F5F-40DF-8510-578FAD91B500}" srcId="{00E90F97-E9B4-423F-BBCE-CE5A83A60073}" destId="{13E66394-5DE8-4C38-9EB6-80C0126FF8E9}" srcOrd="0" destOrd="0" parTransId="{E6E440F8-6CEC-47D1-9EBC-78924EE7A9B6}" sibTransId="{FDC7D863-B875-49BF-8986-3042FA9E5F68}"/>
    <dgm:cxn modelId="{3C58B0B7-C232-404A-AE09-B76F6BB1195B}" type="presOf" srcId="{FDC7D863-B875-49BF-8986-3042FA9E5F68}" destId="{26236B52-65F3-48D6-A869-DB028AE18E15}" srcOrd="1" destOrd="0" presId="urn:microsoft.com/office/officeart/2005/8/layout/process1"/>
    <dgm:cxn modelId="{B8748FC8-411B-4428-A566-6A2F905AF430}" type="presOf" srcId="{AA29E236-CA90-45AE-8B2F-8F89FFAE6258}" destId="{24BB3A10-799E-46C7-8185-9AD20D6658EA}" srcOrd="0" destOrd="0" presId="urn:microsoft.com/office/officeart/2005/8/layout/process1"/>
    <dgm:cxn modelId="{8C879CC9-D34C-46B8-9E06-C3A7797D7528}" type="presOf" srcId="{13E66394-5DE8-4C38-9EB6-80C0126FF8E9}" destId="{093DFE26-A14F-45F1-A9A7-2B585AFAE508}" srcOrd="0" destOrd="0" presId="urn:microsoft.com/office/officeart/2005/8/layout/process1"/>
    <dgm:cxn modelId="{AD914DFD-60E5-4944-8DD9-0C68408DC94C}" srcId="{00E90F97-E9B4-423F-BBCE-CE5A83A60073}" destId="{69C6E2B3-E581-4879-90DC-38F04227185A}" srcOrd="1" destOrd="0" parTransId="{48BA065D-A9EC-4036-9895-CBE11F050E2F}" sibTransId="{B573D523-03B7-41B0-AF71-F59AA2EC58BE}"/>
    <dgm:cxn modelId="{FDE8E6FD-F756-4F86-9F09-39EA982D4BAF}" type="presOf" srcId="{00E90F97-E9B4-423F-BBCE-CE5A83A60073}" destId="{8894526A-2401-467C-86E9-3338409E3347}" srcOrd="0" destOrd="0" presId="urn:microsoft.com/office/officeart/2005/8/layout/process1"/>
    <dgm:cxn modelId="{C4FCCB8D-0BA2-4FBA-9851-0AE865533D83}" type="presParOf" srcId="{8894526A-2401-467C-86E9-3338409E3347}" destId="{093DFE26-A14F-45F1-A9A7-2B585AFAE508}" srcOrd="0" destOrd="0" presId="urn:microsoft.com/office/officeart/2005/8/layout/process1"/>
    <dgm:cxn modelId="{D3D162BF-0FEF-42AD-85F8-7B87A7AC82BB}" type="presParOf" srcId="{8894526A-2401-467C-86E9-3338409E3347}" destId="{7F42920F-D489-40BE-A3B2-8ECAEA849042}" srcOrd="1" destOrd="0" presId="urn:microsoft.com/office/officeart/2005/8/layout/process1"/>
    <dgm:cxn modelId="{8AE3BCCC-326C-4EB2-A15A-E0165197A847}" type="presParOf" srcId="{7F42920F-D489-40BE-A3B2-8ECAEA849042}" destId="{26236B52-65F3-48D6-A869-DB028AE18E15}" srcOrd="0" destOrd="0" presId="urn:microsoft.com/office/officeart/2005/8/layout/process1"/>
    <dgm:cxn modelId="{F91475E6-5BBC-4F9A-978E-D043E7275CA4}" type="presParOf" srcId="{8894526A-2401-467C-86E9-3338409E3347}" destId="{BC93902C-9D32-4860-8564-1E244CDD7A32}" srcOrd="2" destOrd="0" presId="urn:microsoft.com/office/officeart/2005/8/layout/process1"/>
    <dgm:cxn modelId="{B45E207D-E99B-46D6-8156-F7D246196A5D}" type="presParOf" srcId="{8894526A-2401-467C-86E9-3338409E3347}" destId="{5CEBA27F-3F21-4C6C-AB90-A535303D3361}" srcOrd="3" destOrd="0" presId="urn:microsoft.com/office/officeart/2005/8/layout/process1"/>
    <dgm:cxn modelId="{60942BD3-E2B4-4F53-A4BF-BB0B5F5F324A}" type="presParOf" srcId="{5CEBA27F-3F21-4C6C-AB90-A535303D3361}" destId="{BB459A2C-382E-4106-BD3B-0CA5E849E816}" srcOrd="0" destOrd="0" presId="urn:microsoft.com/office/officeart/2005/8/layout/process1"/>
    <dgm:cxn modelId="{B765BE02-497C-490D-A914-4C36F51F7238}" type="presParOf" srcId="{8894526A-2401-467C-86E9-3338409E3347}" destId="{EEE0C610-CC6A-429F-8B78-2E2117ED7BF9}" srcOrd="4" destOrd="0" presId="urn:microsoft.com/office/officeart/2005/8/layout/process1"/>
    <dgm:cxn modelId="{1C35AEF7-8EF6-4CDE-A933-5B28B512FAA4}" type="presParOf" srcId="{8894526A-2401-467C-86E9-3338409E3347}" destId="{794C1559-DE72-4A62-97E7-1BBC7F764BDC}" srcOrd="5" destOrd="0" presId="urn:microsoft.com/office/officeart/2005/8/layout/process1"/>
    <dgm:cxn modelId="{6F6113D9-FD55-4761-8BC7-BA6DC5B2A43C}" type="presParOf" srcId="{794C1559-DE72-4A62-97E7-1BBC7F764BDC}" destId="{E3B78DEE-C85C-426F-9F57-9EFDDA676A93}" srcOrd="0" destOrd="0" presId="urn:microsoft.com/office/officeart/2005/8/layout/process1"/>
    <dgm:cxn modelId="{55931A23-8203-4772-9A3B-F54AD11973BE}" type="presParOf" srcId="{8894526A-2401-467C-86E9-3338409E3347}" destId="{24BB3A10-799E-46C7-8185-9AD20D6658EA}" srcOrd="6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E4970-A1BB-4C4C-BC5A-238BB38EB94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377E74-7F35-44FE-AD14-2412686665B3}">
      <dgm:prSet phldrT="[Szöveg]" custT="1"/>
      <dgm:spPr/>
      <dgm:t>
        <a:bodyPr/>
        <a:lstStyle/>
        <a:p>
          <a:r>
            <a:rPr lang="en-GB" sz="2000" noProof="0" dirty="0"/>
            <a:t>25 working days</a:t>
          </a:r>
        </a:p>
        <a:p>
          <a:r>
            <a:rPr lang="en-GB" sz="2400" noProof="0" dirty="0"/>
            <a:t>Outcomes</a:t>
          </a:r>
        </a:p>
      </dgm:t>
    </dgm:pt>
    <dgm:pt modelId="{BDE49523-D462-4B8D-A84A-8BEE0602E42E}" type="parTrans" cxnId="{6C031F53-2817-465A-A18E-4E0F1CAD852D}">
      <dgm:prSet/>
      <dgm:spPr/>
      <dgm:t>
        <a:bodyPr/>
        <a:lstStyle/>
        <a:p>
          <a:endParaRPr lang="en-GB"/>
        </a:p>
      </dgm:t>
    </dgm:pt>
    <dgm:pt modelId="{3B0B96A5-CD26-4562-9218-608041FDF4D9}" type="sibTrans" cxnId="{6C031F53-2817-465A-A18E-4E0F1CAD852D}">
      <dgm:prSet/>
      <dgm:spPr/>
      <dgm:t>
        <a:bodyPr/>
        <a:lstStyle/>
        <a:p>
          <a:endParaRPr lang="en-GB"/>
        </a:p>
      </dgm:t>
    </dgm:pt>
    <dgm:pt modelId="{42658268-235F-49D5-8F98-DE33983D1B0F}">
      <dgm:prSet phldrT="[Szöveg]" custT="1"/>
      <dgm:spPr/>
      <dgm:t>
        <a:bodyPr/>
        <a:lstStyle/>
        <a:p>
          <a:r>
            <a:rPr lang="en-GB" sz="2100" noProof="0" dirty="0"/>
            <a:t>90 working days (extension possible)</a:t>
          </a:r>
        </a:p>
        <a:p>
          <a:r>
            <a:rPr lang="en-GB" sz="2400" noProof="0" dirty="0"/>
            <a:t>Outcomes</a:t>
          </a:r>
        </a:p>
      </dgm:t>
    </dgm:pt>
    <dgm:pt modelId="{ACE75A84-0F5C-4AC0-A371-B641B7EA3046}" type="parTrans" cxnId="{4F1A83E9-F889-47AC-AB79-93A74160BAE8}">
      <dgm:prSet/>
      <dgm:spPr/>
      <dgm:t>
        <a:bodyPr/>
        <a:lstStyle/>
        <a:p>
          <a:endParaRPr lang="en-GB"/>
        </a:p>
      </dgm:t>
    </dgm:pt>
    <dgm:pt modelId="{130B6F0B-44F5-43D9-86A2-EB8D9EAC9548}" type="sibTrans" cxnId="{4F1A83E9-F889-47AC-AB79-93A74160BAE8}">
      <dgm:prSet/>
      <dgm:spPr/>
      <dgm:t>
        <a:bodyPr/>
        <a:lstStyle/>
        <a:p>
          <a:endParaRPr lang="en-GB"/>
        </a:p>
      </dgm:t>
    </dgm:pt>
    <dgm:pt modelId="{35A6C2EC-FB4D-4E44-9309-72A740425F86}">
      <dgm:prSet phldrT="[Szöveg]" custT="1"/>
      <dgm:spPr/>
      <dgm:t>
        <a:bodyPr/>
        <a:lstStyle/>
        <a:p>
          <a:r>
            <a:rPr lang="en-GB" sz="1800" noProof="0" dirty="0"/>
            <a:t>No objection decision</a:t>
          </a:r>
        </a:p>
      </dgm:t>
    </dgm:pt>
    <dgm:pt modelId="{E7D34E6D-6394-482E-8532-DB426F68DD24}" type="parTrans" cxnId="{76D34BFE-1A3F-4918-BCEB-5705C3946C0E}">
      <dgm:prSet/>
      <dgm:spPr/>
      <dgm:t>
        <a:bodyPr/>
        <a:lstStyle/>
        <a:p>
          <a:endParaRPr lang="en-GB"/>
        </a:p>
      </dgm:t>
    </dgm:pt>
    <dgm:pt modelId="{45345D02-D8DC-433E-B27C-CF10A7F49306}" type="sibTrans" cxnId="{76D34BFE-1A3F-4918-BCEB-5705C3946C0E}">
      <dgm:prSet/>
      <dgm:spPr/>
      <dgm:t>
        <a:bodyPr/>
        <a:lstStyle/>
        <a:p>
          <a:endParaRPr lang="en-GB"/>
        </a:p>
      </dgm:t>
    </dgm:pt>
    <dgm:pt modelId="{E48C025A-985D-47B4-81DD-F68254F37E48}">
      <dgm:prSet phldrT="[Szöveg]" custT="1"/>
      <dgm:spPr/>
      <dgm:t>
        <a:bodyPr/>
        <a:lstStyle/>
        <a:p>
          <a:r>
            <a:rPr lang="en-GB" sz="1800" noProof="0" dirty="0"/>
            <a:t>Open in-depth investigation</a:t>
          </a:r>
        </a:p>
      </dgm:t>
    </dgm:pt>
    <dgm:pt modelId="{667C33BA-29DA-46E1-ADE9-5E9E4F81D19A}" type="sibTrans" cxnId="{96CA4CB0-1E14-4EF0-A410-F1D5B0AB3CAF}">
      <dgm:prSet/>
      <dgm:spPr/>
      <dgm:t>
        <a:bodyPr/>
        <a:lstStyle/>
        <a:p>
          <a:endParaRPr lang="en-GB"/>
        </a:p>
      </dgm:t>
    </dgm:pt>
    <dgm:pt modelId="{1A48B37D-15E2-4468-937F-EB80D44041A0}" type="parTrans" cxnId="{96CA4CB0-1E14-4EF0-A410-F1D5B0AB3CAF}">
      <dgm:prSet/>
      <dgm:spPr/>
      <dgm:t>
        <a:bodyPr/>
        <a:lstStyle/>
        <a:p>
          <a:endParaRPr lang="en-GB"/>
        </a:p>
      </dgm:t>
    </dgm:pt>
    <dgm:pt modelId="{C5E35612-818C-415F-B195-937625E184F8}">
      <dgm:prSet phldrT="[Szöveg]" custT="1"/>
      <dgm:spPr/>
      <dgm:t>
        <a:bodyPr/>
        <a:lstStyle/>
        <a:p>
          <a:r>
            <a:rPr lang="en-GB" sz="1800" noProof="0" dirty="0"/>
            <a:t>Close the pre-liminary review and inform the parties</a:t>
          </a:r>
        </a:p>
      </dgm:t>
    </dgm:pt>
    <dgm:pt modelId="{EE1433E1-5365-4CCF-8831-9D7C1CBDA228}" type="sibTrans" cxnId="{FC797BDE-04F1-42C1-A6D6-BB26F8B7161F}">
      <dgm:prSet/>
      <dgm:spPr/>
      <dgm:t>
        <a:bodyPr/>
        <a:lstStyle/>
        <a:p>
          <a:endParaRPr lang="en-GB"/>
        </a:p>
      </dgm:t>
    </dgm:pt>
    <dgm:pt modelId="{F254951E-9C57-4CBC-9B49-C94ED14C61E7}" type="parTrans" cxnId="{FC797BDE-04F1-42C1-A6D6-BB26F8B7161F}">
      <dgm:prSet/>
      <dgm:spPr/>
      <dgm:t>
        <a:bodyPr/>
        <a:lstStyle/>
        <a:p>
          <a:endParaRPr lang="en-GB"/>
        </a:p>
      </dgm:t>
    </dgm:pt>
    <dgm:pt modelId="{720C4EB6-E2AC-4BA9-B713-B9BA69CD2695}">
      <dgm:prSet phldrT="[Szöveg]" custT="1"/>
      <dgm:spPr/>
      <dgm:t>
        <a:bodyPr/>
        <a:lstStyle/>
        <a:p>
          <a:r>
            <a:rPr lang="en-GB" sz="1800" noProof="0" dirty="0"/>
            <a:t>Decision with remedies</a:t>
          </a:r>
        </a:p>
      </dgm:t>
    </dgm:pt>
    <dgm:pt modelId="{D47545AA-D641-4702-A12C-C90AEAE86822}" type="parTrans" cxnId="{64F6105A-7F48-4646-B22A-885B32AF4E6B}">
      <dgm:prSet/>
      <dgm:spPr/>
      <dgm:t>
        <a:bodyPr/>
        <a:lstStyle/>
        <a:p>
          <a:endParaRPr lang="en-GB"/>
        </a:p>
      </dgm:t>
    </dgm:pt>
    <dgm:pt modelId="{CC98BB62-1335-4573-BF2C-9E7CA2491866}" type="sibTrans" cxnId="{64F6105A-7F48-4646-B22A-885B32AF4E6B}">
      <dgm:prSet/>
      <dgm:spPr/>
      <dgm:t>
        <a:bodyPr/>
        <a:lstStyle/>
        <a:p>
          <a:endParaRPr lang="en-GB"/>
        </a:p>
      </dgm:t>
    </dgm:pt>
    <dgm:pt modelId="{83606852-8370-4C99-8FB7-D51E7C2950AE}">
      <dgm:prSet phldrT="[Szöveg]" custT="1"/>
      <dgm:spPr/>
      <dgm:t>
        <a:bodyPr/>
        <a:lstStyle/>
        <a:p>
          <a:r>
            <a:rPr lang="en-GB" sz="1800" noProof="0" dirty="0"/>
            <a:t>Prohibition</a:t>
          </a:r>
        </a:p>
      </dgm:t>
    </dgm:pt>
    <dgm:pt modelId="{599890AF-68B4-4910-800C-2A1373C3B4EF}" type="parTrans" cxnId="{2C6F943D-F41C-441E-8105-6ACE42C4E244}">
      <dgm:prSet/>
      <dgm:spPr/>
      <dgm:t>
        <a:bodyPr/>
        <a:lstStyle/>
        <a:p>
          <a:endParaRPr lang="en-GB"/>
        </a:p>
      </dgm:t>
    </dgm:pt>
    <dgm:pt modelId="{2F869E2A-F2CB-4E79-8E4A-45D51B4DC1C3}" type="sibTrans" cxnId="{2C6F943D-F41C-441E-8105-6ACE42C4E244}">
      <dgm:prSet/>
      <dgm:spPr/>
      <dgm:t>
        <a:bodyPr/>
        <a:lstStyle/>
        <a:p>
          <a:endParaRPr lang="en-GB"/>
        </a:p>
      </dgm:t>
    </dgm:pt>
    <dgm:pt modelId="{2F14331D-F1E5-4C5A-8827-CE7569256949}" type="pres">
      <dgm:prSet presAssocID="{8ADE4970-A1BB-4C4C-BC5A-238BB38EB947}" presName="Name0" presStyleCnt="0">
        <dgm:presLayoutVars>
          <dgm:dir/>
          <dgm:resizeHandles val="exact"/>
        </dgm:presLayoutVars>
      </dgm:prSet>
      <dgm:spPr/>
    </dgm:pt>
    <dgm:pt modelId="{3E49FECD-F540-4428-964E-F3298532CE4D}" type="pres">
      <dgm:prSet presAssocID="{9D377E74-7F35-44FE-AD14-2412686665B3}" presName="composite" presStyleCnt="0"/>
      <dgm:spPr/>
    </dgm:pt>
    <dgm:pt modelId="{87AC31DD-3D00-4513-BDCE-036D32B40278}" type="pres">
      <dgm:prSet presAssocID="{9D377E74-7F35-44FE-AD14-2412686665B3}" presName="imagSh" presStyleLbl="bgImgPlace1" presStyleIdx="0" presStyleCnt="2" custLinFactNeighborX="-112" custLinFactNeighborY="10788"/>
      <dgm:spPr/>
    </dgm:pt>
    <dgm:pt modelId="{054B6FD7-4ADA-45A8-9150-4FF5BA13EB19}" type="pres">
      <dgm:prSet presAssocID="{9D377E74-7F35-44FE-AD14-2412686665B3}" presName="txNode" presStyleLbl="node1" presStyleIdx="0" presStyleCnt="2" custScaleY="100000" custLinFactNeighborX="-5923" custLinFactNeighborY="-27407">
        <dgm:presLayoutVars>
          <dgm:bulletEnabled val="1"/>
        </dgm:presLayoutVars>
      </dgm:prSet>
      <dgm:spPr/>
    </dgm:pt>
    <dgm:pt modelId="{BD157A8C-8367-4FAF-93A7-877594B0CB61}" type="pres">
      <dgm:prSet presAssocID="{3B0B96A5-CD26-4562-9218-608041FDF4D9}" presName="sibTrans" presStyleLbl="sibTrans2D1" presStyleIdx="0" presStyleCnt="1" custAng="153692" custScaleX="102559" custScaleY="95066" custLinFactNeighborX="27469" custLinFactNeighborY="90511"/>
      <dgm:spPr/>
    </dgm:pt>
    <dgm:pt modelId="{CAB79114-FF42-40DE-A716-4730E2BCC54F}" type="pres">
      <dgm:prSet presAssocID="{3B0B96A5-CD26-4562-9218-608041FDF4D9}" presName="connTx" presStyleLbl="sibTrans2D1" presStyleIdx="0" presStyleCnt="1"/>
      <dgm:spPr/>
    </dgm:pt>
    <dgm:pt modelId="{743C4301-7672-42F9-AC72-375145AC6C3F}" type="pres">
      <dgm:prSet presAssocID="{42658268-235F-49D5-8F98-DE33983D1B0F}" presName="composite" presStyleCnt="0"/>
      <dgm:spPr/>
    </dgm:pt>
    <dgm:pt modelId="{3A3E9E85-0D5B-4E8C-BBCE-10D1AF9F69BA}" type="pres">
      <dgm:prSet presAssocID="{42658268-235F-49D5-8F98-DE33983D1B0F}" presName="imagSh" presStyleLbl="bgImgPlace1" presStyleIdx="1" presStyleCnt="2" custLinFactNeighborX="336" custLinFactNeighborY="7252"/>
      <dgm:spPr/>
    </dgm:pt>
    <dgm:pt modelId="{4215FE10-4522-40D8-A3A2-3FFD5D64608E}" type="pres">
      <dgm:prSet presAssocID="{42658268-235F-49D5-8F98-DE33983D1B0F}" presName="txNode" presStyleLbl="node1" presStyleIdx="1" presStyleCnt="2" custScaleY="110425" custLinFactNeighborX="-10864" custLinFactNeighborY="-20847">
        <dgm:presLayoutVars>
          <dgm:bulletEnabled val="1"/>
        </dgm:presLayoutVars>
      </dgm:prSet>
      <dgm:spPr/>
    </dgm:pt>
  </dgm:ptLst>
  <dgm:cxnLst>
    <dgm:cxn modelId="{49020915-810D-49B9-8531-C8D111B89A42}" type="presOf" srcId="{C5E35612-818C-415F-B195-937625E184F8}" destId="{054B6FD7-4ADA-45A8-9150-4FF5BA13EB19}" srcOrd="0" destOrd="1" presId="urn:microsoft.com/office/officeart/2005/8/layout/hProcess10"/>
    <dgm:cxn modelId="{A175A017-2B12-4620-8079-8A2E82CB59FA}" type="presOf" srcId="{3B0B96A5-CD26-4562-9218-608041FDF4D9}" destId="{BD157A8C-8367-4FAF-93A7-877594B0CB61}" srcOrd="0" destOrd="0" presId="urn:microsoft.com/office/officeart/2005/8/layout/hProcess10"/>
    <dgm:cxn modelId="{C069D32F-4194-41D2-8698-964CE65137CE}" type="presOf" srcId="{E48C025A-985D-47B4-81DD-F68254F37E48}" destId="{054B6FD7-4ADA-45A8-9150-4FF5BA13EB19}" srcOrd="0" destOrd="2" presId="urn:microsoft.com/office/officeart/2005/8/layout/hProcess10"/>
    <dgm:cxn modelId="{62779233-4A15-4840-8834-12C643A27AD2}" type="presOf" srcId="{8ADE4970-A1BB-4C4C-BC5A-238BB38EB947}" destId="{2F14331D-F1E5-4C5A-8827-CE7569256949}" srcOrd="0" destOrd="0" presId="urn:microsoft.com/office/officeart/2005/8/layout/hProcess10"/>
    <dgm:cxn modelId="{50BAE43A-0325-4AB5-878E-1BB2D541E10B}" type="presOf" srcId="{35A6C2EC-FB4D-4E44-9309-72A740425F86}" destId="{4215FE10-4522-40D8-A3A2-3FFD5D64608E}" srcOrd="0" destOrd="1" presId="urn:microsoft.com/office/officeart/2005/8/layout/hProcess10"/>
    <dgm:cxn modelId="{2C6F943D-F41C-441E-8105-6ACE42C4E244}" srcId="{42658268-235F-49D5-8F98-DE33983D1B0F}" destId="{83606852-8370-4C99-8FB7-D51E7C2950AE}" srcOrd="2" destOrd="0" parTransId="{599890AF-68B4-4910-800C-2A1373C3B4EF}" sibTransId="{2F869E2A-F2CB-4E79-8E4A-45D51B4DC1C3}"/>
    <dgm:cxn modelId="{6C031F53-2817-465A-A18E-4E0F1CAD852D}" srcId="{8ADE4970-A1BB-4C4C-BC5A-238BB38EB947}" destId="{9D377E74-7F35-44FE-AD14-2412686665B3}" srcOrd="0" destOrd="0" parTransId="{BDE49523-D462-4B8D-A84A-8BEE0602E42E}" sibTransId="{3B0B96A5-CD26-4562-9218-608041FDF4D9}"/>
    <dgm:cxn modelId="{64F6105A-7F48-4646-B22A-885B32AF4E6B}" srcId="{42658268-235F-49D5-8F98-DE33983D1B0F}" destId="{720C4EB6-E2AC-4BA9-B713-B9BA69CD2695}" srcOrd="1" destOrd="0" parTransId="{D47545AA-D641-4702-A12C-C90AEAE86822}" sibTransId="{CC98BB62-1335-4573-BF2C-9E7CA2491866}"/>
    <dgm:cxn modelId="{68784B83-19E2-44FE-8268-F7DEE1CDD927}" type="presOf" srcId="{720C4EB6-E2AC-4BA9-B713-B9BA69CD2695}" destId="{4215FE10-4522-40D8-A3A2-3FFD5D64608E}" srcOrd="0" destOrd="2" presId="urn:microsoft.com/office/officeart/2005/8/layout/hProcess10"/>
    <dgm:cxn modelId="{E9128888-6115-4156-80FA-74EC9C92B239}" type="presOf" srcId="{83606852-8370-4C99-8FB7-D51E7C2950AE}" destId="{4215FE10-4522-40D8-A3A2-3FFD5D64608E}" srcOrd="0" destOrd="3" presId="urn:microsoft.com/office/officeart/2005/8/layout/hProcess10"/>
    <dgm:cxn modelId="{FAF92E9F-729E-400C-89B6-3CE0632F76DA}" type="presOf" srcId="{3B0B96A5-CD26-4562-9218-608041FDF4D9}" destId="{CAB79114-FF42-40DE-A716-4730E2BCC54F}" srcOrd="1" destOrd="0" presId="urn:microsoft.com/office/officeart/2005/8/layout/hProcess10"/>
    <dgm:cxn modelId="{96CA4CB0-1E14-4EF0-A410-F1D5B0AB3CAF}" srcId="{9D377E74-7F35-44FE-AD14-2412686665B3}" destId="{E48C025A-985D-47B4-81DD-F68254F37E48}" srcOrd="1" destOrd="0" parTransId="{1A48B37D-15E2-4468-937F-EB80D44041A0}" sibTransId="{667C33BA-29DA-46E1-ADE9-5E9E4F81D19A}"/>
    <dgm:cxn modelId="{3FA8CCDB-E563-4456-97D7-BEE84331F605}" type="presOf" srcId="{9D377E74-7F35-44FE-AD14-2412686665B3}" destId="{054B6FD7-4ADA-45A8-9150-4FF5BA13EB19}" srcOrd="0" destOrd="0" presId="urn:microsoft.com/office/officeart/2005/8/layout/hProcess10"/>
    <dgm:cxn modelId="{FC797BDE-04F1-42C1-A6D6-BB26F8B7161F}" srcId="{9D377E74-7F35-44FE-AD14-2412686665B3}" destId="{C5E35612-818C-415F-B195-937625E184F8}" srcOrd="0" destOrd="0" parTransId="{F254951E-9C57-4CBC-9B49-C94ED14C61E7}" sibTransId="{EE1433E1-5365-4CCF-8831-9D7C1CBDA228}"/>
    <dgm:cxn modelId="{D9AE58E2-5B2B-4D3A-9F9F-D89B830413A6}" type="presOf" srcId="{42658268-235F-49D5-8F98-DE33983D1B0F}" destId="{4215FE10-4522-40D8-A3A2-3FFD5D64608E}" srcOrd="0" destOrd="0" presId="urn:microsoft.com/office/officeart/2005/8/layout/hProcess10"/>
    <dgm:cxn modelId="{4F1A83E9-F889-47AC-AB79-93A74160BAE8}" srcId="{8ADE4970-A1BB-4C4C-BC5A-238BB38EB947}" destId="{42658268-235F-49D5-8F98-DE33983D1B0F}" srcOrd="1" destOrd="0" parTransId="{ACE75A84-0F5C-4AC0-A371-B641B7EA3046}" sibTransId="{130B6F0B-44F5-43D9-86A2-EB8D9EAC9548}"/>
    <dgm:cxn modelId="{76D34BFE-1A3F-4918-BCEB-5705C3946C0E}" srcId="{42658268-235F-49D5-8F98-DE33983D1B0F}" destId="{35A6C2EC-FB4D-4E44-9309-72A740425F86}" srcOrd="0" destOrd="0" parTransId="{E7D34E6D-6394-482E-8532-DB426F68DD24}" sibTransId="{45345D02-D8DC-433E-B27C-CF10A7F49306}"/>
    <dgm:cxn modelId="{69B88CA0-4B7B-4BC2-9EA2-8CAA9D664FA2}" type="presParOf" srcId="{2F14331D-F1E5-4C5A-8827-CE7569256949}" destId="{3E49FECD-F540-4428-964E-F3298532CE4D}" srcOrd="0" destOrd="0" presId="urn:microsoft.com/office/officeart/2005/8/layout/hProcess10"/>
    <dgm:cxn modelId="{A2F0FDD6-68A6-4622-9D2C-3633AFCDB257}" type="presParOf" srcId="{3E49FECD-F540-4428-964E-F3298532CE4D}" destId="{87AC31DD-3D00-4513-BDCE-036D32B40278}" srcOrd="0" destOrd="0" presId="urn:microsoft.com/office/officeart/2005/8/layout/hProcess10"/>
    <dgm:cxn modelId="{B46CBB98-D8FC-480D-AA69-2EF5C8889399}" type="presParOf" srcId="{3E49FECD-F540-4428-964E-F3298532CE4D}" destId="{054B6FD7-4ADA-45A8-9150-4FF5BA13EB19}" srcOrd="1" destOrd="0" presId="urn:microsoft.com/office/officeart/2005/8/layout/hProcess10"/>
    <dgm:cxn modelId="{3EBCD37B-0A48-4A2D-943A-C487190A0C19}" type="presParOf" srcId="{2F14331D-F1E5-4C5A-8827-CE7569256949}" destId="{BD157A8C-8367-4FAF-93A7-877594B0CB61}" srcOrd="1" destOrd="0" presId="urn:microsoft.com/office/officeart/2005/8/layout/hProcess10"/>
    <dgm:cxn modelId="{ABC4A69E-C8D6-4432-B208-A1815AEFEC3F}" type="presParOf" srcId="{BD157A8C-8367-4FAF-93A7-877594B0CB61}" destId="{CAB79114-FF42-40DE-A716-4730E2BCC54F}" srcOrd="0" destOrd="0" presId="urn:microsoft.com/office/officeart/2005/8/layout/hProcess10"/>
    <dgm:cxn modelId="{DFBCF89A-55A0-41EE-9F2B-4934C7D41EE6}" type="presParOf" srcId="{2F14331D-F1E5-4C5A-8827-CE7569256949}" destId="{743C4301-7672-42F9-AC72-375145AC6C3F}" srcOrd="2" destOrd="0" presId="urn:microsoft.com/office/officeart/2005/8/layout/hProcess10"/>
    <dgm:cxn modelId="{28FA715D-1F79-43D2-AF5F-799D32C32B11}" type="presParOf" srcId="{743C4301-7672-42F9-AC72-375145AC6C3F}" destId="{3A3E9E85-0D5B-4E8C-BBCE-10D1AF9F69BA}" srcOrd="0" destOrd="0" presId="urn:microsoft.com/office/officeart/2005/8/layout/hProcess10"/>
    <dgm:cxn modelId="{C4CA14A1-4AC0-4AA9-B3B3-A42443B58B67}" type="presParOf" srcId="{743C4301-7672-42F9-AC72-375145AC6C3F}" destId="{4215FE10-4522-40D8-A3A2-3FFD5D64608E}" srcOrd="1" destOrd="0" presId="urn:microsoft.com/office/officeart/2005/8/layout/hProcess10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DFE26-A14F-45F1-A9A7-2B585AFAE508}">
      <dsp:nvSpPr>
        <dsp:cNvPr id="0" name=""/>
        <dsp:cNvSpPr/>
      </dsp:nvSpPr>
      <dsp:spPr>
        <a:xfrm>
          <a:off x="96241" y="163199"/>
          <a:ext cx="1823440" cy="246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Merger, or acquisition of sole or join control, creatin of a full-function joint venture</a:t>
          </a:r>
        </a:p>
      </dsp:txBody>
      <dsp:txXfrm>
        <a:off x="149648" y="216606"/>
        <a:ext cx="1716626" cy="2356352"/>
      </dsp:txXfrm>
    </dsp:sp>
    <dsp:sp modelId="{7F42920F-D489-40BE-A3B2-8ECAEA849042}">
      <dsp:nvSpPr>
        <dsp:cNvPr id="0" name=""/>
        <dsp:cNvSpPr/>
      </dsp:nvSpPr>
      <dsp:spPr>
        <a:xfrm>
          <a:off x="2059060" y="1221989"/>
          <a:ext cx="268398" cy="34749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059060" y="1291489"/>
        <a:ext cx="187879" cy="208498"/>
      </dsp:txXfrm>
    </dsp:sp>
    <dsp:sp modelId="{BC93902C-9D32-4860-8564-1E244CDD7A32}">
      <dsp:nvSpPr>
        <dsp:cNvPr id="0" name=""/>
        <dsp:cNvSpPr/>
      </dsp:nvSpPr>
      <dsp:spPr>
        <a:xfrm>
          <a:off x="2426093" y="163199"/>
          <a:ext cx="1783912" cy="246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Target or JV is established in EU</a:t>
          </a:r>
        </a:p>
      </dsp:txBody>
      <dsp:txXfrm>
        <a:off x="2478342" y="215448"/>
        <a:ext cx="1679414" cy="2358668"/>
      </dsp:txXfrm>
    </dsp:sp>
    <dsp:sp modelId="{5CEBA27F-3F21-4C6C-AB90-A535303D3361}">
      <dsp:nvSpPr>
        <dsp:cNvPr id="0" name=""/>
        <dsp:cNvSpPr/>
      </dsp:nvSpPr>
      <dsp:spPr>
        <a:xfrm rot="9394">
          <a:off x="4320418" y="1224092"/>
          <a:ext cx="234074" cy="34749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320418" y="1293496"/>
        <a:ext cx="163852" cy="208498"/>
      </dsp:txXfrm>
    </dsp:sp>
    <dsp:sp modelId="{EEE0C610-CC6A-429F-8B78-2E2117ED7BF9}">
      <dsp:nvSpPr>
        <dsp:cNvPr id="0" name=""/>
        <dsp:cNvSpPr/>
      </dsp:nvSpPr>
      <dsp:spPr>
        <a:xfrm>
          <a:off x="4651654" y="163209"/>
          <a:ext cx="1778420" cy="247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Turnover of target company, merging companies or JV in EU </a:t>
          </a:r>
          <a:r>
            <a:rPr lang="en-GB" sz="1400" b="1" kern="1200" noProof="0" dirty="0"/>
            <a:t>≥ EUR 500 million</a:t>
          </a:r>
        </a:p>
      </dsp:txBody>
      <dsp:txXfrm>
        <a:off x="4703742" y="215297"/>
        <a:ext cx="1674244" cy="2371118"/>
      </dsp:txXfrm>
    </dsp:sp>
    <dsp:sp modelId="{794C1559-DE72-4A62-97E7-1BBC7F764BDC}">
      <dsp:nvSpPr>
        <dsp:cNvPr id="0" name=""/>
        <dsp:cNvSpPr/>
      </dsp:nvSpPr>
      <dsp:spPr>
        <a:xfrm rot="21590695">
          <a:off x="6546140" y="1224053"/>
          <a:ext cx="246060" cy="34749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546140" y="1293653"/>
        <a:ext cx="172242" cy="208498"/>
      </dsp:txXfrm>
    </dsp:sp>
    <dsp:sp modelId="{24BB3A10-799E-46C7-8185-9AD20D6658EA}">
      <dsp:nvSpPr>
        <dsp:cNvPr id="0" name=""/>
        <dsp:cNvSpPr/>
      </dsp:nvSpPr>
      <dsp:spPr>
        <a:xfrm>
          <a:off x="6894338" y="163199"/>
          <a:ext cx="1781166" cy="246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Aggregate foreign financial contribution granted to acquirer, target company shareholders of JV and or JV </a:t>
          </a:r>
          <a:r>
            <a:rPr lang="en-GB" sz="1400" b="1" kern="1200" noProof="0" dirty="0"/>
            <a:t>≥ EUR 50 million</a:t>
          </a:r>
          <a:r>
            <a:rPr lang="en-GB" sz="1400" kern="1200" noProof="0" dirty="0"/>
            <a:t> in the 3 financial years preceding the deal</a:t>
          </a:r>
        </a:p>
      </dsp:txBody>
      <dsp:txXfrm>
        <a:off x="6946507" y="215368"/>
        <a:ext cx="1676828" cy="2358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C31DD-3D00-4513-BDCE-036D32B40278}">
      <dsp:nvSpPr>
        <dsp:cNvPr id="0" name=""/>
        <dsp:cNvSpPr/>
      </dsp:nvSpPr>
      <dsp:spPr>
        <a:xfrm>
          <a:off x="13" y="232239"/>
          <a:ext cx="3049626" cy="215275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B6FD7-4ADA-45A8-9150-4FF5BA13EB19}">
      <dsp:nvSpPr>
        <dsp:cNvPr id="0" name=""/>
        <dsp:cNvSpPr/>
      </dsp:nvSpPr>
      <dsp:spPr>
        <a:xfrm>
          <a:off x="319250" y="701648"/>
          <a:ext cx="3049626" cy="215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25 working days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Close the pre-liminary review and inform the parties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Open in-depth investigation</a:t>
          </a:r>
        </a:p>
      </dsp:txBody>
      <dsp:txXfrm>
        <a:off x="382302" y="764700"/>
        <a:ext cx="2923522" cy="2026654"/>
      </dsp:txXfrm>
    </dsp:sp>
    <dsp:sp modelId="{BD157A8C-8367-4FAF-93A7-877594B0CB61}">
      <dsp:nvSpPr>
        <dsp:cNvPr id="0" name=""/>
        <dsp:cNvSpPr/>
      </dsp:nvSpPr>
      <dsp:spPr>
        <a:xfrm rot="57850">
          <a:off x="3796888" y="1556260"/>
          <a:ext cx="607597" cy="696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3796901" y="1694051"/>
        <a:ext cx="425318" cy="417977"/>
      </dsp:txXfrm>
    </dsp:sp>
    <dsp:sp modelId="{3A3E9E85-0D5B-4E8C-BBCE-10D1AF9F69BA}">
      <dsp:nvSpPr>
        <dsp:cNvPr id="0" name=""/>
        <dsp:cNvSpPr/>
      </dsp:nvSpPr>
      <dsp:spPr>
        <a:xfrm>
          <a:off x="4741660" y="100011"/>
          <a:ext cx="3049626" cy="215275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FE10-4522-40D8-A3A2-3FFD5D64608E}">
      <dsp:nvSpPr>
        <dsp:cNvPr id="0" name=""/>
        <dsp:cNvSpPr/>
      </dsp:nvSpPr>
      <dsp:spPr>
        <a:xfrm>
          <a:off x="4896553" y="674550"/>
          <a:ext cx="3049626" cy="2377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90 working days (extension possible)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No objection decision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Decision with remedies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Prohibition</a:t>
          </a:r>
        </a:p>
      </dsp:txBody>
      <dsp:txXfrm>
        <a:off x="4966178" y="744175"/>
        <a:ext cx="2910376" cy="223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C2BA-A2A1-4216-B379-BBDA0683A830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2321-43D1-4A63-A96F-022F8EE27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5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476672" y="4427984"/>
            <a:ext cx="5695528" cy="4405064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b="0" i="0" u="none" strike="noStrike" baseline="0" dirty="0">
              <a:solidFill>
                <a:srgbClr val="4E535B"/>
              </a:solidFill>
              <a:highlight>
                <a:srgbClr val="FFFF00"/>
              </a:highlight>
              <a:latin typeface="DentonsSans-Ligh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02321-43D1-4A63-A96F-022F8EE272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2000232" y="0"/>
            <a:ext cx="714376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2000232" y="1071552"/>
            <a:ext cx="7143768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2000232" y="0"/>
            <a:ext cx="7143768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3857624" y="1071563"/>
            <a:ext cx="5143531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4" name="Téglalap 3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helye 2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140" r="12140"/>
          <a:stretch>
            <a:fillRect/>
          </a:stretch>
        </p:blipFill>
        <p:spPr>
          <a:xfrm>
            <a:off x="3857624" y="1071563"/>
            <a:ext cx="5143531" cy="407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3857624" y="1071563"/>
            <a:ext cx="5143531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2000232" y="-18"/>
            <a:ext cx="7143768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2000232" y="-18"/>
            <a:ext cx="7143768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helye 2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140" r="12140"/>
          <a:stretch>
            <a:fillRect/>
          </a:stretch>
        </p:blipFill>
        <p:spPr>
          <a:xfrm>
            <a:off x="3857624" y="1071563"/>
            <a:ext cx="5143531" cy="407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3857624" y="1071563"/>
            <a:ext cx="5143531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-1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-1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helye 2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140" r="12140"/>
          <a:stretch>
            <a:fillRect/>
          </a:stretch>
        </p:blipFill>
        <p:spPr>
          <a:xfrm>
            <a:off x="3857624" y="1071563"/>
            <a:ext cx="5143531" cy="407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3857624" y="1071563"/>
            <a:ext cx="5143531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-1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1071552"/>
            <a:ext cx="385762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-1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" name="Kép helye 2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140" r="12140"/>
          <a:stretch>
            <a:fillRect/>
          </a:stretch>
        </p:blipFill>
        <p:spPr>
          <a:xfrm>
            <a:off x="3857624" y="1071563"/>
            <a:ext cx="5143531" cy="4071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ép helye 11"/>
          <p:cNvSpPr>
            <a:spLocks noGrp="1"/>
          </p:cNvSpPr>
          <p:nvPr>
            <p:ph type="pic" sz="quarter" idx="10"/>
          </p:nvPr>
        </p:nvSpPr>
        <p:spPr>
          <a:xfrm>
            <a:off x="2000281" y="0"/>
            <a:ext cx="7000875" cy="414337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0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8792" t="5333" r="14478" b="18666"/>
          <a:stretch>
            <a:fillRect/>
          </a:stretch>
        </p:blipFill>
        <p:spPr>
          <a:xfrm>
            <a:off x="2000232" y="-1"/>
            <a:ext cx="7000924" cy="4156799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0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Kép helye 11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5000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788" t="5333" r="31263" b="18666"/>
          <a:stretch>
            <a:fillRect/>
          </a:stretch>
        </p:blipFill>
        <p:spPr>
          <a:xfrm>
            <a:off x="0" y="1071552"/>
            <a:ext cx="5000628" cy="4071948"/>
          </a:xfrm>
          <a:prstGeom prst="rect">
            <a:avLst/>
          </a:prstGeom>
        </p:spPr>
      </p:pic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Kép helye 11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5000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9" name="Szabadkézi sokszög 8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788" t="5333" r="31263" b="18666"/>
          <a:stretch>
            <a:fillRect/>
          </a:stretch>
        </p:blipFill>
        <p:spPr>
          <a:xfrm>
            <a:off x="0" y="1071552"/>
            <a:ext cx="5000628" cy="4071948"/>
          </a:xfrm>
          <a:prstGeom prst="rect">
            <a:avLst/>
          </a:prstGeom>
        </p:spPr>
      </p:pic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abadkézi sokszög 8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Kép helye 11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5000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788" t="5333" r="31263" b="18666"/>
          <a:stretch>
            <a:fillRect/>
          </a:stretch>
        </p:blipFill>
        <p:spPr>
          <a:xfrm>
            <a:off x="0" y="1071552"/>
            <a:ext cx="5000628" cy="4071948"/>
          </a:xfrm>
          <a:prstGeom prst="rect">
            <a:avLst/>
          </a:prstGeom>
        </p:spPr>
      </p:pic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Kép helye 11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5000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shutterstock_499429552.jpg"/>
          <p:cNvPicPr>
            <a:picLocks noChangeAspect="1"/>
          </p:cNvPicPr>
          <p:nvPr userDrawn="1"/>
        </p:nvPicPr>
        <p:blipFill>
          <a:blip r:embed="rId2" cstate="print"/>
          <a:srcRect l="12788" t="5333" r="31263" b="18666"/>
          <a:stretch>
            <a:fillRect/>
          </a:stretch>
        </p:blipFill>
        <p:spPr>
          <a:xfrm>
            <a:off x="0" y="1071552"/>
            <a:ext cx="5000628" cy="4071948"/>
          </a:xfrm>
          <a:prstGeom prst="rect">
            <a:avLst/>
          </a:prstGeom>
        </p:spPr>
      </p:pic>
      <p:sp>
        <p:nvSpPr>
          <p:cNvPr id="6" name="Téglalap 5"/>
          <p:cNvSpPr/>
          <p:nvPr userDrawn="1"/>
        </p:nvSpPr>
        <p:spPr>
          <a:xfrm>
            <a:off x="5000628" y="1071552"/>
            <a:ext cx="4000464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abadkézi sokszög 7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1071552"/>
            <a:ext cx="2000232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2000232" y="0"/>
            <a:ext cx="714376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Kép helye 14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2714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1"/>
          </p:nvPr>
        </p:nvSpPr>
        <p:spPr>
          <a:xfrm>
            <a:off x="5143531" y="1071563"/>
            <a:ext cx="3857625" cy="228600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Kép 9" descr="shutterstock_4994295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3504" y="1071552"/>
            <a:ext cx="3857652" cy="2312494"/>
          </a:xfrm>
          <a:prstGeom prst="rect">
            <a:avLst/>
          </a:prstGeom>
        </p:spPr>
      </p:pic>
      <p:sp>
        <p:nvSpPr>
          <p:cNvPr id="11" name="Téglalap 10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shutterstock_140479325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71290"/>
            <a:ext cx="2714644" cy="4072210"/>
          </a:xfrm>
          <a:prstGeom prst="rect">
            <a:avLst/>
          </a:prstGeom>
        </p:spPr>
      </p:pic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Kép helye 14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2714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1"/>
          </p:nvPr>
        </p:nvSpPr>
        <p:spPr>
          <a:xfrm>
            <a:off x="5143531" y="1071563"/>
            <a:ext cx="3857625" cy="228600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7" name="Szabadkézi sokszög 6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Kép 9" descr="shutterstock_4994295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3504" y="1071552"/>
            <a:ext cx="3857652" cy="2312494"/>
          </a:xfrm>
          <a:prstGeom prst="rect">
            <a:avLst/>
          </a:prstGeom>
        </p:spPr>
      </p:pic>
      <p:pic>
        <p:nvPicPr>
          <p:cNvPr id="12" name="Kép 11" descr="shutterstock_140479325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71290"/>
            <a:ext cx="2714644" cy="4072210"/>
          </a:xfrm>
          <a:prstGeom prst="rect">
            <a:avLst/>
          </a:prstGeom>
        </p:spPr>
      </p:pic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zabadkézi sokszög 6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Kép helye 14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2714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1"/>
          </p:nvPr>
        </p:nvSpPr>
        <p:spPr>
          <a:xfrm>
            <a:off x="5143531" y="1071563"/>
            <a:ext cx="3857625" cy="228600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Kép 9" descr="shutterstock_4994295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3504" y="1071552"/>
            <a:ext cx="3857652" cy="2312494"/>
          </a:xfrm>
          <a:prstGeom prst="rect">
            <a:avLst/>
          </a:prstGeom>
        </p:spPr>
      </p:pic>
      <p:pic>
        <p:nvPicPr>
          <p:cNvPr id="12" name="Kép 11" descr="shutterstock_140479325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71290"/>
            <a:ext cx="2714644" cy="4072210"/>
          </a:xfrm>
          <a:prstGeom prst="rect">
            <a:avLst/>
          </a:prstGeom>
        </p:spPr>
      </p:pic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1928794" y="0"/>
            <a:ext cx="7072330" cy="1071552"/>
          </a:xfrm>
          <a:prstGeom prst="rect">
            <a:avLst/>
          </a:pr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Kép helye 14"/>
          <p:cNvSpPr>
            <a:spLocks noGrp="1"/>
          </p:cNvSpPr>
          <p:nvPr>
            <p:ph type="pic" sz="quarter" idx="10"/>
          </p:nvPr>
        </p:nvSpPr>
        <p:spPr>
          <a:xfrm>
            <a:off x="-32" y="1071563"/>
            <a:ext cx="2714625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1"/>
          </p:nvPr>
        </p:nvSpPr>
        <p:spPr>
          <a:xfrm>
            <a:off x="5143531" y="1071563"/>
            <a:ext cx="3857625" cy="228600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7" name="Szabadkézi sokszög 6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143504" y="3357568"/>
            <a:ext cx="3857620" cy="1785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Kép 9" descr="shutterstock_4994295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3504" y="1071552"/>
            <a:ext cx="3857652" cy="2312494"/>
          </a:xfrm>
          <a:prstGeom prst="rect">
            <a:avLst/>
          </a:prstGeom>
        </p:spPr>
      </p:pic>
      <p:pic>
        <p:nvPicPr>
          <p:cNvPr id="12" name="Kép 11" descr="shutterstock_140479325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71290"/>
            <a:ext cx="2714644" cy="4072210"/>
          </a:xfrm>
          <a:prstGeom prst="rect">
            <a:avLst/>
          </a:prstGeom>
        </p:spPr>
      </p:pic>
      <p:sp>
        <p:nvSpPr>
          <p:cNvPr id="13" name="Téglalap 12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zabadkézi sokszög 6"/>
          <p:cNvSpPr/>
          <p:nvPr userDrawn="1"/>
        </p:nvSpPr>
        <p:spPr>
          <a:xfrm rot="10800000">
            <a:off x="1714480" y="0"/>
            <a:ext cx="7286644" cy="1071552"/>
          </a:xfrm>
          <a:custGeom>
            <a:avLst/>
            <a:gdLst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71437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286480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357886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0 w 7143768"/>
              <a:gd name="connsiteY3" fmla="*/ 1071552 h 1071552"/>
              <a:gd name="connsiteX4" fmla="*/ 0 w 7143768"/>
              <a:gd name="connsiteY4" fmla="*/ 0 h 1071552"/>
              <a:gd name="connsiteX0" fmla="*/ 0 w 7143768"/>
              <a:gd name="connsiteY0" fmla="*/ 0 h 1071552"/>
              <a:gd name="connsiteX1" fmla="*/ 7143768 w 7143768"/>
              <a:gd name="connsiteY1" fmla="*/ 0 h 1071552"/>
              <a:gd name="connsiteX2" fmla="*/ 6572168 w 7143768"/>
              <a:gd name="connsiteY2" fmla="*/ 1071552 h 1071552"/>
              <a:gd name="connsiteX3" fmla="*/ 6428714 w 7143768"/>
              <a:gd name="connsiteY3" fmla="*/ 1070149 h 1071552"/>
              <a:gd name="connsiteX4" fmla="*/ 0 w 7143768"/>
              <a:gd name="connsiteY4" fmla="*/ 1071552 h 1071552"/>
              <a:gd name="connsiteX5" fmla="*/ 0 w 7143768"/>
              <a:gd name="connsiteY5" fmla="*/ 0 h 1071552"/>
              <a:gd name="connsiteX0" fmla="*/ 0 w 7072298"/>
              <a:gd name="connsiteY0" fmla="*/ 0 h 1071552"/>
              <a:gd name="connsiteX1" fmla="*/ 7072298 w 7072298"/>
              <a:gd name="connsiteY1" fmla="*/ 0 h 1071552"/>
              <a:gd name="connsiteX2" fmla="*/ 6572168 w 7072298"/>
              <a:gd name="connsiteY2" fmla="*/ 1071552 h 1071552"/>
              <a:gd name="connsiteX3" fmla="*/ 6428714 w 7072298"/>
              <a:gd name="connsiteY3" fmla="*/ 1070149 h 1071552"/>
              <a:gd name="connsiteX4" fmla="*/ 0 w 7072298"/>
              <a:gd name="connsiteY4" fmla="*/ 1071552 h 1071552"/>
              <a:gd name="connsiteX5" fmla="*/ 0 w 7072298"/>
              <a:gd name="connsiteY5" fmla="*/ 0 h 107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2298" h="1071552">
                <a:moveTo>
                  <a:pt x="0" y="0"/>
                </a:moveTo>
                <a:lnTo>
                  <a:pt x="7072298" y="0"/>
                </a:lnTo>
                <a:lnTo>
                  <a:pt x="6572168" y="1071552"/>
                </a:lnTo>
                <a:lnTo>
                  <a:pt x="6428714" y="1070149"/>
                </a:lnTo>
                <a:lnTo>
                  <a:pt x="0" y="1071552"/>
                </a:lnTo>
                <a:lnTo>
                  <a:pt x="0" y="0"/>
                </a:lnTo>
                <a:close/>
              </a:path>
            </a:pathLst>
          </a:custGeom>
          <a:solidFill>
            <a:srgbClr val="E10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1071552"/>
            <a:ext cx="457200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1071552"/>
            <a:ext cx="9144000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A006B7D-8733-4304-AA96-2B94793AB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4" y="121394"/>
            <a:ext cx="1997578" cy="9501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puser\Desktop\shutterstock_100331252.png"/>
          <p:cNvPicPr>
            <a:picLocks noChangeAspect="1" noChangeArrowheads="1"/>
          </p:cNvPicPr>
          <p:nvPr userDrawn="1"/>
        </p:nvPicPr>
        <p:blipFill>
          <a:blip r:embed="rId2" cstate="print"/>
          <a:srcRect l="46622" t="22973" r="28473"/>
          <a:stretch>
            <a:fillRect/>
          </a:stretch>
        </p:blipFill>
        <p:spPr bwMode="auto">
          <a:xfrm>
            <a:off x="0" y="1071552"/>
            <a:ext cx="2000232" cy="407194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 userDrawn="1"/>
        </p:nvSpPr>
        <p:spPr>
          <a:xfrm>
            <a:off x="2000232" y="0"/>
            <a:ext cx="714376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ADD9DF-DBFF-446E-B8C1-BB6901305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1EB5D0-6AA2-4EA1-B379-E72D04A1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156667-E3E5-4697-8F12-14262DB7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16BB44-BFF6-4B2C-B4D9-70F2645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9FCCF9-D7E4-46B8-96E6-B53B5421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38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9E8A53-B9CA-4A20-B574-EA31F1F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D16D7E-170F-47DB-967B-ECCA5D31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681F1F-4950-4FAD-A68B-A31D363C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EF8B7E-1AC1-4FE2-A594-D8A626D4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8372FE-FAFC-406D-926C-7A801FD8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870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B144F6-116B-4109-AF98-9D8A8F91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D2BD7C-49F5-4515-BB44-56C61061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8CE948-2D56-426E-85A0-8AA642AB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2CFF1C-8528-4415-8C85-0AED3D58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6305B1-58B0-4509-9222-22BA534C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220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042318-65F5-4AD7-B48A-33333F6D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40D6B9-1663-444D-B32F-0393AAF32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61164D-B083-4441-9601-9885F77C0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1E8630-15D8-4040-9BE7-EFD81873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6B8C75-BB06-4C94-A167-F0377E4C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417135-7154-4F44-A6C3-63AFE6FC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9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7757D-108F-45C4-8BBA-84B505CD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451138-0081-4A01-8EE6-3491361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D062ACF-6579-4040-8AA7-5BE9120F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A7E640F-CE96-4C72-B6EA-4859A5E1A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916D004-029A-43A4-BD2C-C8ABD750C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8950CDD-A7A0-4157-BD1E-C71B62ED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3AEE075-D192-4E5B-9C60-A3471443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614D4BE-9C68-4B27-A41F-13A8583C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438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3C8A1-0FF6-4279-B831-B6136E85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DE9C4E-3811-46E7-A118-3B423331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AC31F0B-6997-4CFC-BB23-655AF6A1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8521FC8-3015-47B3-A7EF-32F9254A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310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A447FB3-25E4-4BAA-9EBC-49A5CF7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25E1D08-0B05-4C74-9430-5187452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D88306-BFFE-41C5-BA93-310D244D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92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9BE9DF-1FF6-42EC-AAFC-AB9A8AE9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064832-9FC0-455B-97BE-F33AD0B7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FBF57-A7A3-4FE6-B57A-9B7DA584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8F5963F-F148-44BE-954E-2552775A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45B62DC-57BB-45E2-81D9-F8D6D1D5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A9C489-DC4F-4EDE-8441-4BB0E57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670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E36E0A-A79F-42E8-A3E6-B3DA1F2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A0F1106-6927-450F-81DB-277C210B4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3498058-51FE-409C-B853-64581DA6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3F476FD-1AA9-4907-AADC-5AF7DBA7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9FAFAF-5EB8-4EC8-9106-49577A6A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896E38-32A6-465C-A731-51A5EA2C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515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913D3-8071-4B1C-B951-A07AEFC2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C74474-6789-4F27-80F1-3D6C33E1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B371AA-1B80-421F-BA25-AEB5C9C8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611E47-7C8E-4680-B18A-76E148C1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3363E0-77FD-449F-AC92-BEFE8EE8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45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4"/>
          <p:cNvSpPr>
            <a:spLocks noGrp="1"/>
          </p:cNvSpPr>
          <p:nvPr>
            <p:ph type="pic" sz="quarter" idx="10"/>
          </p:nvPr>
        </p:nvSpPr>
        <p:spPr>
          <a:xfrm>
            <a:off x="-18" y="1071563"/>
            <a:ext cx="2000250" cy="4071937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6" name="Téglalap 5"/>
          <p:cNvSpPr/>
          <p:nvPr userDrawn="1"/>
        </p:nvSpPr>
        <p:spPr>
          <a:xfrm>
            <a:off x="2000232" y="0"/>
            <a:ext cx="714376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114CE74-2001-4111-BD34-4FE814AD0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A6FE03-DB61-424A-B274-DA34221FD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DCCEEB-CE44-4456-99EA-047A31BD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B4F85F-E583-4FC9-BD1B-8241D033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3E28D5-0261-4F85-95C0-3A2E7330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421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lpuser\Desktop\shutterstock_1727882437_5.png"/>
          <p:cNvPicPr>
            <a:picLocks noChangeAspect="1" noChangeArrowheads="1"/>
          </p:cNvPicPr>
          <p:nvPr userDrawn="1"/>
        </p:nvPicPr>
        <p:blipFill>
          <a:blip r:embed="rId2"/>
          <a:srcRect r="7363"/>
          <a:stretch>
            <a:fillRect/>
          </a:stretch>
        </p:blipFill>
        <p:spPr bwMode="auto">
          <a:xfrm>
            <a:off x="2000231" y="1"/>
            <a:ext cx="7143769" cy="514350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 userDrawn="1"/>
        </p:nvSpPr>
        <p:spPr>
          <a:xfrm>
            <a:off x="0" y="1071552"/>
            <a:ext cx="2000232" cy="40719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1071552"/>
            <a:ext cx="2000232" cy="40719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Kép helye 5"/>
          <p:cNvSpPr>
            <a:spLocks noGrp="1"/>
          </p:cNvSpPr>
          <p:nvPr>
            <p:ph type="pic" sz="quarter" idx="10"/>
          </p:nvPr>
        </p:nvSpPr>
        <p:spPr>
          <a:xfrm>
            <a:off x="2000232" y="0"/>
            <a:ext cx="7000875" cy="51435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2000232" y="285752"/>
            <a:ext cx="7143768" cy="48577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2000232" y="18"/>
            <a:ext cx="7143768" cy="33575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9001156" y="18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FF1CE0D-F7F1-4897-A1F8-6B90892DD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2" y="123478"/>
            <a:ext cx="1728192" cy="82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2000232" y="1071552"/>
            <a:ext cx="7143768" cy="4071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/>
          <p:cNvSpPr/>
          <p:nvPr userDrawn="1"/>
        </p:nvSpPr>
        <p:spPr>
          <a:xfrm>
            <a:off x="2000232" y="0"/>
            <a:ext cx="7143768" cy="1071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9001156" y="0"/>
            <a:ext cx="14284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GVH magyar logó.png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357190" y="285734"/>
            <a:ext cx="1287591" cy="44809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7F3D724-BB24-4DCE-91A3-862503213E55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" y="0"/>
            <a:ext cx="1773464" cy="843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8" r:id="rId13"/>
    <p:sldLayoutId id="2147483662" r:id="rId14"/>
    <p:sldLayoutId id="2147483669" r:id="rId15"/>
    <p:sldLayoutId id="2147483663" r:id="rId16"/>
    <p:sldLayoutId id="2147483670" r:id="rId17"/>
    <p:sldLayoutId id="2147483664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65" r:id="rId38"/>
    <p:sldLayoutId id="2147483690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20E4FF-93BA-4587-A507-096A569F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AB405D-7374-40FE-ADAD-E76DBDF4B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39FF28-9BE7-4B43-8719-EB6D80B0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3128-2EB4-4A9D-9355-9B0A9C765D1D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04DDD4-5A16-4DC8-8FF3-ADA4AE3C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C4CCB5-4387-413C-BED5-3C3E61848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C09E-6F9A-43C1-B73F-DD5B71DBE3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4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GVH magyar logó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29058" y="2357436"/>
            <a:ext cx="1287591" cy="448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uranszki.judit@gvh.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051720" y="339502"/>
            <a:ext cx="6984776" cy="30243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endParaRPr lang="hu-HU" sz="5100" b="1" cap="small" dirty="0"/>
          </a:p>
          <a:p>
            <a:pPr algn="just"/>
            <a:r>
              <a:rPr lang="en-GB" sz="5100" b="1" cap="small" dirty="0"/>
              <a:t>FSR, mergers and Merger control</a:t>
            </a:r>
          </a:p>
          <a:p>
            <a:endParaRPr lang="en-GB" sz="4600" b="1" cap="small" dirty="0"/>
          </a:p>
          <a:p>
            <a:endParaRPr lang="en-GB" sz="3200" b="1" cap="small" dirty="0"/>
          </a:p>
          <a:p>
            <a:endParaRPr lang="en-GB" sz="3200" b="1" cap="small" dirty="0"/>
          </a:p>
          <a:p>
            <a:pPr>
              <a:spcAft>
                <a:spcPts val="600"/>
              </a:spcAft>
            </a:pPr>
            <a:endParaRPr lang="hu-HU" sz="2900" i="1" cap="small" dirty="0"/>
          </a:p>
          <a:p>
            <a:pPr>
              <a:spcAft>
                <a:spcPts val="600"/>
              </a:spcAft>
            </a:pPr>
            <a:r>
              <a:rPr lang="en-GB" sz="2900" i="1" cap="small" dirty="0"/>
              <a:t>1st State Aid Law Forum</a:t>
            </a:r>
          </a:p>
          <a:p>
            <a:pPr>
              <a:spcAft>
                <a:spcPts val="600"/>
              </a:spcAft>
            </a:pPr>
            <a:r>
              <a:rPr lang="en-GB" sz="2900" cap="small" dirty="0"/>
              <a:t>4 October, Budapest</a:t>
            </a:r>
            <a:endParaRPr lang="en-GB" sz="3200" b="1" cap="small" dirty="0"/>
          </a:p>
          <a:p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 SemiBold" pitchFamily="2" charset="-18"/>
              <a:ea typeface="+mj-ea"/>
              <a:cs typeface="+mj-cs"/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051720" y="3435846"/>
            <a:ext cx="5543616" cy="1100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hu-HU" sz="1600" b="1" dirty="0"/>
              <a:t>Judit BURÁNSZKI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600" dirty="0"/>
              <a:t>Head of Section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600" dirty="0"/>
              <a:t>Hungarian Competition Authority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802460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latin typeface="+mj-lt"/>
                <a:ea typeface="+mj-ea"/>
                <a:cs typeface="+mj-cs"/>
              </a:rPr>
              <a:t>Hungarian implementation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C220C6-2897-7843-12A1-638FB2A27CCA}"/>
              </a:ext>
            </a:extLst>
          </p:cNvPr>
          <p:cNvSpPr txBox="1"/>
          <p:nvPr/>
        </p:nvSpPr>
        <p:spPr>
          <a:xfrm>
            <a:off x="2051720" y="1164447"/>
            <a:ext cx="6730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Chapter XI/E</a:t>
            </a:r>
            <a:r>
              <a:rPr lang="en-GB" sz="2400" dirty="0"/>
              <a:t> of the Hungarian Competition Act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GVH is responsible for the communication with the European Commission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Exchange of information 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Information and data from own procedures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Contact  with other authorities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719138" algn="l"/>
              </a:tabLst>
            </a:pPr>
            <a:r>
              <a:rPr lang="en-GB" sz="2400" dirty="0"/>
              <a:t>Assistance with investigations (dawn raids)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719138" algn="l"/>
              </a:tabLst>
            </a:pPr>
            <a:r>
              <a:rPr lang="en-GB" sz="2400"/>
              <a:t>Signalisation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16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571704" y="-18"/>
            <a:ext cx="5886464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286000" y="1357304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ea typeface="+mj-ea"/>
                <a:cs typeface="+mj-cs"/>
              </a:rPr>
              <a:t>Thank you for your attention!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 algn="ctr"/>
            <a:endParaRPr lang="en-GB" sz="2400" dirty="0"/>
          </a:p>
          <a:p>
            <a:pPr lvl="0" algn="ctr"/>
            <a:endParaRPr lang="en-GB" sz="2400" dirty="0"/>
          </a:p>
          <a:p>
            <a:pPr lvl="0" algn="ctr"/>
            <a:r>
              <a:rPr lang="en-GB" sz="2400" dirty="0">
                <a:hlinkClick r:id="rId3"/>
              </a:rPr>
              <a:t>buranszki.judit@gvh.hu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7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93462" y="-88166"/>
            <a:ext cx="7128792" cy="107157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ea typeface="+mj-ea"/>
                <a:cs typeface="+mj-cs"/>
              </a:rPr>
              <a:t>Notification  obligation for transactions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C65661-7F8A-9537-4C6B-4AF830BA4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735824"/>
              </p:ext>
            </p:extLst>
          </p:nvPr>
        </p:nvGraphicFramePr>
        <p:xfrm>
          <a:off x="179512" y="987574"/>
          <a:ext cx="8856984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F10F20F-0188-F9B4-3A11-13023205FF79}"/>
              </a:ext>
            </a:extLst>
          </p:cNvPr>
          <p:cNvSpPr txBox="1"/>
          <p:nvPr/>
        </p:nvSpPr>
        <p:spPr>
          <a:xfrm>
            <a:off x="251520" y="3804672"/>
            <a:ext cx="8784976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Notification will trigger </a:t>
            </a:r>
            <a:r>
              <a:rPr lang="en-GB" b="1" dirty="0"/>
              <a:t>standstill obligation</a:t>
            </a:r>
          </a:p>
          <a:p>
            <a:pPr algn="just"/>
            <a:endParaRPr lang="hu-HU" b="1" dirty="0"/>
          </a:p>
          <a:p>
            <a:pPr algn="just"/>
            <a:r>
              <a:rPr lang="en-GB" b="1" dirty="0"/>
              <a:t>Call-in</a:t>
            </a:r>
            <a:r>
              <a:rPr lang="en-GB" dirty="0"/>
              <a:t> of below thresholds deals, and </a:t>
            </a:r>
            <a:r>
              <a:rPr lang="en-GB" b="1" dirty="0"/>
              <a:t>ex officio investigations </a:t>
            </a:r>
            <a:r>
              <a:rPr lang="en-GB" dirty="0"/>
              <a:t>into completed deals, possible in certain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41247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051720" y="11328"/>
            <a:ext cx="6912768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ea typeface="+mj-ea"/>
                <a:cs typeface="+mj-cs"/>
              </a:rPr>
              <a:t>Is there a concentration?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79712" y="843558"/>
            <a:ext cx="6734199" cy="74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hu-HU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C1AC52B-C4D6-B828-202A-130FE1BF4CEE}"/>
              </a:ext>
            </a:extLst>
          </p:cNvPr>
          <p:cNvSpPr txBox="1"/>
          <p:nvPr/>
        </p:nvSpPr>
        <p:spPr>
          <a:xfrm>
            <a:off x="1979712" y="1275606"/>
            <a:ext cx="6984776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400" b="1" dirty="0"/>
              <a:t>Change of control </a:t>
            </a:r>
            <a:r>
              <a:rPr lang="en-GB" sz="2400" dirty="0"/>
              <a:t>on lasting basis in the form of either</a:t>
            </a:r>
            <a:endParaRPr lang="hu-HU" sz="2400" dirty="0"/>
          </a:p>
          <a:p>
            <a:pPr marL="720725" indent="-363538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Merger between two or more previously independent undertakings</a:t>
            </a:r>
          </a:p>
          <a:p>
            <a:pPr marL="720725" indent="-363538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Acquisition of direct or indirect control of the whole/part of another undertaking</a:t>
            </a:r>
          </a:p>
          <a:p>
            <a:pPr marL="720725" indent="-363538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Creation of a full-function joint venture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endParaRPr lang="en-GB" sz="2400" dirty="0"/>
          </a:p>
          <a:p>
            <a:pPr algn="just">
              <a:lnSpc>
                <a:spcPct val="114000"/>
              </a:lnSpc>
            </a:pPr>
            <a:r>
              <a:rPr lang="en-GB" sz="2400" dirty="0"/>
              <a:t>The notion of '</a:t>
            </a:r>
            <a:r>
              <a:rPr lang="en-GB" sz="2400" i="1" dirty="0"/>
              <a:t>concentration</a:t>
            </a:r>
            <a:r>
              <a:rPr lang="en-GB" sz="2400" dirty="0"/>
              <a:t>' or '</a:t>
            </a:r>
            <a:r>
              <a:rPr lang="en-GB" sz="2400" i="1" dirty="0"/>
              <a:t>control</a:t>
            </a:r>
            <a:r>
              <a:rPr lang="en-GB" sz="2400" dirty="0"/>
              <a:t>' is the same as in the EUMR</a:t>
            </a:r>
          </a:p>
        </p:txBody>
      </p:sp>
    </p:spTree>
    <p:extLst>
      <p:ext uri="{BB962C8B-B14F-4D97-AF65-F5344CB8AC3E}">
        <p14:creationId xmlns:p14="http://schemas.microsoft.com/office/powerpoint/2010/main" val="357933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478456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GB" sz="3000" b="1" dirty="0">
                <a:ea typeface="+mj-ea"/>
                <a:cs typeface="+mj-cs"/>
              </a:rPr>
              <a:t>Notification thresholds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D981FC0-EF39-06AD-026E-FD2D66D26E28}"/>
              </a:ext>
            </a:extLst>
          </p:cNvPr>
          <p:cNvSpPr txBox="1"/>
          <p:nvPr/>
        </p:nvSpPr>
        <p:spPr>
          <a:xfrm>
            <a:off x="1907704" y="1071552"/>
            <a:ext cx="7056784" cy="401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just">
              <a:lnSpc>
                <a:spcPct val="114000"/>
              </a:lnSpc>
              <a:defRPr/>
            </a:pPr>
            <a:r>
              <a:rPr lang="en-GB" dirty="0"/>
              <a:t>The notification thresholds consist of </a:t>
            </a:r>
            <a:r>
              <a:rPr lang="en-GB" b="1" dirty="0"/>
              <a:t>two cumulative limbs</a:t>
            </a:r>
          </a:p>
          <a:p>
            <a:pPr marL="542925" lvl="0" indent="-271463">
              <a:lnSpc>
                <a:spcPct val="114000"/>
              </a:lnSpc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lang="en-GB" b="1" i="1" dirty="0"/>
              <a:t>Turnover threshold</a:t>
            </a:r>
            <a:br>
              <a:rPr lang="en-GB" dirty="0"/>
            </a:br>
            <a:r>
              <a:rPr lang="en-GB" dirty="0"/>
              <a:t>The aggregate turnover of the acquired undertaking or at least one of the merging parties or the JV more than EUR 500 million in the EU</a:t>
            </a:r>
          </a:p>
          <a:p>
            <a:pPr marL="534988" lvl="0" indent="-263525" algn="just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en-GB" b="1" i="1" dirty="0"/>
              <a:t>Foreign financial contribution threshold</a:t>
            </a:r>
          </a:p>
          <a:p>
            <a:pPr marL="357187" lvl="0" algn="just">
              <a:lnSpc>
                <a:spcPct val="114000"/>
              </a:lnSpc>
              <a:defRPr/>
            </a:pPr>
            <a:r>
              <a:rPr lang="en-GB" dirty="0"/>
              <a:t>Buyer and target, or parents, and JV in case of a JV, or merging parties in case of a merger,  were granted combined financial contributions by third countries of more than EUR 50 million in the three years before signing</a:t>
            </a:r>
          </a:p>
          <a:p>
            <a:pPr marL="177800" lvl="0" algn="just">
              <a:lnSpc>
                <a:spcPct val="114000"/>
              </a:lnSpc>
              <a:spcBef>
                <a:spcPts val="1200"/>
              </a:spcBef>
              <a:defRPr/>
            </a:pPr>
            <a:r>
              <a:rPr lang="en-GB" dirty="0"/>
              <a:t>Same definitions of </a:t>
            </a:r>
            <a:r>
              <a:rPr lang="en-GB" i="1" dirty="0"/>
              <a:t>'financial contribution</a:t>
            </a:r>
            <a:r>
              <a:rPr lang="en-GB" dirty="0"/>
              <a:t>' and </a:t>
            </a:r>
            <a:r>
              <a:rPr lang="en-GB" i="1" dirty="0"/>
              <a:t>'third country</a:t>
            </a:r>
            <a:r>
              <a:rPr lang="en-GB" dirty="0"/>
              <a:t>' apply as in public procurement context</a:t>
            </a:r>
          </a:p>
        </p:txBody>
      </p:sp>
    </p:spTree>
    <p:extLst>
      <p:ext uri="{BB962C8B-B14F-4D97-AF65-F5344CB8AC3E}">
        <p14:creationId xmlns:p14="http://schemas.microsoft.com/office/powerpoint/2010/main" val="229472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984776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000" b="1" dirty="0">
                <a:ea typeface="+mj-ea"/>
                <a:cs typeface="+mj-cs"/>
              </a:rPr>
              <a:t>Timing and outcomes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53FCA-67E6-C058-7F4B-3B5C8CFEC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291847"/>
              </p:ext>
            </p:extLst>
          </p:nvPr>
        </p:nvGraphicFramePr>
        <p:xfrm>
          <a:off x="755576" y="1071552"/>
          <a:ext cx="8280920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4E059DA0-4F9C-61EC-48B3-E4342EE18C5E}"/>
              </a:ext>
            </a:extLst>
          </p:cNvPr>
          <p:cNvSpPr txBox="1"/>
          <p:nvPr/>
        </p:nvSpPr>
        <p:spPr>
          <a:xfrm>
            <a:off x="899592" y="135493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Preliminary review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C22017D-21D1-1511-49CB-4E621D260473}"/>
              </a:ext>
            </a:extLst>
          </p:cNvPr>
          <p:cNvSpPr txBox="1"/>
          <p:nvPr/>
        </p:nvSpPr>
        <p:spPr>
          <a:xfrm>
            <a:off x="5557858" y="135493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In-depth investigation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66E6D10-1846-9352-E31A-87D27E65CD1A}"/>
              </a:ext>
            </a:extLst>
          </p:cNvPr>
          <p:cNvSpPr txBox="1"/>
          <p:nvPr/>
        </p:nvSpPr>
        <p:spPr>
          <a:xfrm>
            <a:off x="827584" y="4460795"/>
            <a:ext cx="82089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Substantive assessment is the same as for public procurement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007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984776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000" b="1" dirty="0">
                <a:ea typeface="+mj-ea"/>
                <a:cs typeface="+mj-cs"/>
              </a:rPr>
              <a:t>Other EC powers relevant to transactions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19CA6B9-809E-DA2A-735F-C57029D08456}"/>
              </a:ext>
            </a:extLst>
          </p:cNvPr>
          <p:cNvSpPr txBox="1"/>
          <p:nvPr/>
        </p:nvSpPr>
        <p:spPr>
          <a:xfrm>
            <a:off x="1979712" y="1071552"/>
            <a:ext cx="66247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dirty="0"/>
              <a:t>Call-in power  </a:t>
            </a:r>
            <a:r>
              <a:rPr lang="en-GB" sz="2400" dirty="0"/>
              <a:t>(for below threshold deals)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Article 21 (5)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Applies to transactions which have not yet closed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Threshold for exercise is that foreign subsidies were granted in three years prior to concentration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Once call in, standstill obligation applies</a:t>
            </a:r>
          </a:p>
          <a:p>
            <a:pPr marL="285750" indent="-285750" algn="just">
              <a:buFontTx/>
              <a:buChar char="-"/>
            </a:pPr>
            <a:endParaRPr lang="en-GB" sz="2400" dirty="0"/>
          </a:p>
          <a:p>
            <a:pPr algn="just"/>
            <a:r>
              <a:rPr lang="en-GB" sz="2400" b="1" dirty="0"/>
              <a:t>Ex officio investigations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14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802460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latin typeface="+mj-lt"/>
                <a:ea typeface="+mj-ea"/>
                <a:cs typeface="+mj-cs"/>
              </a:rPr>
              <a:t>State of play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C220C6-2897-7843-12A1-638FB2A27CCA}"/>
              </a:ext>
            </a:extLst>
          </p:cNvPr>
          <p:cNvSpPr txBox="1"/>
          <p:nvPr/>
        </p:nvSpPr>
        <p:spPr>
          <a:xfrm>
            <a:off x="1979712" y="1164447"/>
            <a:ext cx="69847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Notification obligation started to apply on 12 October 2023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91 prenotifications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58 notified cases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51 closed case – 50 closed after preliminary review, 1 after in-depth investigation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Cases in variety of sectors</a:t>
            </a:r>
          </a:p>
          <a:p>
            <a:pPr algn="just">
              <a:spcAft>
                <a:spcPts val="600"/>
              </a:spcAft>
            </a:pPr>
            <a:r>
              <a:rPr lang="en-GB" sz="2000" dirty="0"/>
              <a:t>Large majority of cases also notifiable under EUMR, and also a few under national merger review</a:t>
            </a:r>
          </a:p>
          <a:p>
            <a:pPr algn="just">
              <a:spcAft>
                <a:spcPts val="600"/>
              </a:spcAft>
            </a:pPr>
            <a:r>
              <a:rPr lang="en-GB" sz="2000" dirty="0"/>
              <a:t>Roughly 1/3 of the cases are subject to at least one FDI screening procedure</a:t>
            </a:r>
          </a:p>
        </p:txBody>
      </p:sp>
    </p:spTree>
    <p:extLst>
      <p:ext uri="{BB962C8B-B14F-4D97-AF65-F5344CB8AC3E}">
        <p14:creationId xmlns:p14="http://schemas.microsoft.com/office/powerpoint/2010/main" val="117590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478456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3200" b="1" dirty="0">
                <a:latin typeface="+mj-lt"/>
                <a:ea typeface="+mj-ea"/>
                <a:cs typeface="+mj-cs"/>
              </a:rPr>
              <a:t>Interplay with merger control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79712" y="107155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Parallel application </a:t>
            </a:r>
            <a:r>
              <a:rPr lang="en-GB" sz="2400" dirty="0"/>
              <a:t>of FSR and national/EU merger control</a:t>
            </a:r>
          </a:p>
          <a:p>
            <a:endParaRPr lang="en-GB" sz="2400" dirty="0"/>
          </a:p>
          <a:p>
            <a:r>
              <a:rPr lang="en-GB" sz="2400" b="1" dirty="0"/>
              <a:t>Aligned concepts </a:t>
            </a:r>
            <a:r>
              <a:rPr lang="en-GB" sz="2400" dirty="0"/>
              <a:t>and procedures with the EUMR</a:t>
            </a:r>
          </a:p>
          <a:p>
            <a:endParaRPr lang="en-GB" sz="2400" dirty="0"/>
          </a:p>
          <a:p>
            <a:r>
              <a:rPr lang="en-GB" sz="2400" b="1" dirty="0"/>
              <a:t>Different assessment standards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merger control</a:t>
            </a:r>
            <a:r>
              <a:rPr lang="hu-HU" sz="2400" dirty="0"/>
              <a:t>: </a:t>
            </a:r>
            <a:r>
              <a:rPr lang="en-GB" sz="2400" i="1" dirty="0"/>
              <a:t>'significant impediment to effective competition</a:t>
            </a:r>
            <a:r>
              <a:rPr lang="en-GB" sz="2400" dirty="0"/>
              <a:t>' through concentration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FSR</a:t>
            </a:r>
            <a:r>
              <a:rPr lang="hu-HU" sz="2400" dirty="0"/>
              <a:t>:</a:t>
            </a:r>
            <a:r>
              <a:rPr lang="en-GB" sz="2400" dirty="0"/>
              <a:t> </a:t>
            </a:r>
            <a:r>
              <a:rPr lang="en-GB" sz="2400" i="1" dirty="0"/>
              <a:t>'distortion in the internal market</a:t>
            </a:r>
            <a:r>
              <a:rPr lang="en-GB" sz="2400" dirty="0"/>
              <a:t>' through foreign subsidy e.g. distortion if acquisition process</a:t>
            </a:r>
          </a:p>
        </p:txBody>
      </p:sp>
    </p:spTree>
    <p:extLst>
      <p:ext uri="{BB962C8B-B14F-4D97-AF65-F5344CB8AC3E}">
        <p14:creationId xmlns:p14="http://schemas.microsoft.com/office/powerpoint/2010/main" val="34641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79712" y="-18"/>
            <a:ext cx="6802460" cy="10715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latin typeface="+mj-lt"/>
                <a:ea typeface="+mj-ea"/>
                <a:cs typeface="+mj-cs"/>
              </a:rPr>
              <a:t>Cooperation with the Member States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571736" y="1357304"/>
            <a:ext cx="5972244" cy="3500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" pitchFamily="2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C220C6-2897-7843-12A1-638FB2A27CCA}"/>
              </a:ext>
            </a:extLst>
          </p:cNvPr>
          <p:cNvSpPr txBox="1"/>
          <p:nvPr/>
        </p:nvSpPr>
        <p:spPr>
          <a:xfrm>
            <a:off x="2051720" y="1164447"/>
            <a:ext cx="67304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European Commission is the sole enforcer</a:t>
            </a:r>
          </a:p>
          <a:p>
            <a:endParaRPr lang="en-GB" sz="2400" dirty="0"/>
          </a:p>
          <a:p>
            <a:pPr algn="just">
              <a:spcAft>
                <a:spcPts val="600"/>
              </a:spcAft>
            </a:pPr>
            <a:r>
              <a:rPr lang="en-GB" sz="2400" dirty="0"/>
              <a:t>Cooperation with the Member States is crucial for effective enforcement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Assistance </a:t>
            </a:r>
            <a:r>
              <a:rPr lang="hu-HU" sz="2400" dirty="0" err="1"/>
              <a:t>with</a:t>
            </a:r>
            <a:r>
              <a:rPr lang="en-GB" sz="2400" dirty="0"/>
              <a:t> investigations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Exchange of information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Informal calls</a:t>
            </a:r>
          </a:p>
          <a:p>
            <a:endParaRPr lang="en-GB" sz="2400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56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Egyéni 7. séma">
      <a:dk1>
        <a:sysClr val="windowText" lastClr="000000"/>
      </a:dk1>
      <a:lt1>
        <a:sysClr val="window" lastClr="FFFFFF"/>
      </a:lt1>
      <a:dk2>
        <a:srgbClr val="3F3F3F"/>
      </a:dk2>
      <a:lt2>
        <a:srgbClr val="EEECE1"/>
      </a:lt2>
      <a:accent1>
        <a:srgbClr val="00B050"/>
      </a:accent1>
      <a:accent2>
        <a:srgbClr val="92D050"/>
      </a:accent2>
      <a:accent3>
        <a:srgbClr val="D8D8D8"/>
      </a:accent3>
      <a:accent4>
        <a:srgbClr val="FAD2D2"/>
      </a:accent4>
      <a:accent5>
        <a:srgbClr val="F57373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GVH ppt sablon szerkeszthető</Template>
  <TotalTime>6790</TotalTime>
  <Words>592</Words>
  <Application>Microsoft Office PowerPoint</Application>
  <PresentationFormat>Diavetítés a képernyőre (16:9 oldalarány)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Barlow</vt:lpstr>
      <vt:lpstr>Barlow SemiBold</vt:lpstr>
      <vt:lpstr>Calibri</vt:lpstr>
      <vt:lpstr>Calibri Light</vt:lpstr>
      <vt:lpstr>DentonsSans-Light</vt:lpstr>
      <vt:lpstr>Wingdings</vt:lpstr>
      <vt:lpstr>1_Office-téma</vt:lpstr>
      <vt:lpstr>1_Egyéni tervezés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Pataky Sándor</dc:creator>
  <cp:lastModifiedBy>Buránszki Judit dr.</cp:lastModifiedBy>
  <cp:revision>96</cp:revision>
  <dcterms:created xsi:type="dcterms:W3CDTF">2021-11-08T09:31:28Z</dcterms:created>
  <dcterms:modified xsi:type="dcterms:W3CDTF">2024-10-03T12:11:01Z</dcterms:modified>
</cp:coreProperties>
</file>