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</p:sldMasterIdLst>
  <p:notesMasterIdLst>
    <p:notesMasterId r:id="rId27"/>
  </p:notesMasterIdLst>
  <p:handoutMasterIdLst>
    <p:handoutMasterId r:id="rId28"/>
  </p:handoutMasterIdLst>
  <p:sldIdLst>
    <p:sldId id="260" r:id="rId5"/>
    <p:sldId id="2105" r:id="rId6"/>
    <p:sldId id="2098" r:id="rId7"/>
    <p:sldId id="285" r:id="rId8"/>
    <p:sldId id="2094" r:id="rId9"/>
    <p:sldId id="2095" r:id="rId10"/>
    <p:sldId id="2096" r:id="rId11"/>
    <p:sldId id="2097" r:id="rId12"/>
    <p:sldId id="2099" r:id="rId13"/>
    <p:sldId id="2100" r:id="rId14"/>
    <p:sldId id="2101" r:id="rId15"/>
    <p:sldId id="2102" r:id="rId16"/>
    <p:sldId id="2103" r:id="rId17"/>
    <p:sldId id="2104" r:id="rId18"/>
    <p:sldId id="2087" r:id="rId19"/>
    <p:sldId id="2088" r:id="rId20"/>
    <p:sldId id="2089" r:id="rId21"/>
    <p:sldId id="2090" r:id="rId22"/>
    <p:sldId id="2091" r:id="rId23"/>
    <p:sldId id="2092" r:id="rId24"/>
    <p:sldId id="2093" r:id="rId25"/>
    <p:sldId id="284" r:id="rId26"/>
  </p:sldIdLst>
  <p:sldSz cx="9144000" cy="6858000" type="screen4x3"/>
  <p:notesSz cx="7023100" cy="9309100"/>
  <p:custDataLst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93C2"/>
    <a:srgbClr val="F15A22"/>
    <a:srgbClr val="005596"/>
    <a:srgbClr val="0033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D494A-D137-4D69-AE77-16187DDA3ADB}" v="146" dt="2024-10-02T20:53:16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1" autoAdjust="0"/>
    <p:restoredTop sz="94579" autoAdjust="0"/>
  </p:normalViewPr>
  <p:slideViewPr>
    <p:cSldViewPr showGuides="1">
      <p:cViewPr>
        <p:scale>
          <a:sx n="69" d="100"/>
          <a:sy n="69" d="100"/>
        </p:scale>
        <p:origin x="1336" y="60"/>
      </p:cViewPr>
      <p:guideLst>
        <p:guide orient="horz" pos="42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slide" Target="slides/slide22.xml" Id="rId26" /><Relationship Type="http://schemas.openxmlformats.org/officeDocument/2006/relationships/slide" Target="slides/slide17.xml" Id="rId21" /><Relationship Type="http://schemas.microsoft.com/office/2016/11/relationships/changesInfo" Target="changesInfos/changesInfo1.xml" Id="rId34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tableStyles" Target="tableStyles.xml" Id="rId33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openxmlformats.org/officeDocument/2006/relationships/theme" Target="theme/theme1.xml" Id="rId32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handoutMaster" Target="handoutMasters/handoutMaster1.xml" Id="rId28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viewProps" Target="viewProps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notesMaster" Target="notesMasters/notesMaster1.xml" Id="rId27" /><Relationship Type="http://schemas.openxmlformats.org/officeDocument/2006/relationships/presProps" Target="presProps.xml" Id="rId30" /><Relationship Type="http://schemas.microsoft.com/office/2015/10/relationships/revisionInfo" Target="revisionInfo.xml" Id="rId35" /><Relationship Type="http://schemas.openxmlformats.org/officeDocument/2006/relationships/slide" Target="slides/slide4.xml" Id="rId8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s Derenne" userId="ef7b99dd-ff44-428e-bf86-12c088a04eae" providerId="ADAL" clId="{739D494A-D137-4D69-AE77-16187DDA3ADB}"/>
    <pc:docChg chg="custSel addSld modSld">
      <pc:chgData name="Jacques Derenne" userId="ef7b99dd-ff44-428e-bf86-12c088a04eae" providerId="ADAL" clId="{739D494A-D137-4D69-AE77-16187DDA3ADB}" dt="2024-10-02T20:53:16.573" v="2529" actId="478"/>
      <pc:docMkLst>
        <pc:docMk/>
      </pc:docMkLst>
      <pc:sldChg chg="modSp mod">
        <pc:chgData name="Jacques Derenne" userId="ef7b99dd-ff44-428e-bf86-12c088a04eae" providerId="ADAL" clId="{739D494A-D137-4D69-AE77-16187DDA3ADB}" dt="2024-10-02T20:01:40.199" v="18" actId="14100"/>
        <pc:sldMkLst>
          <pc:docMk/>
          <pc:sldMk cId="0" sldId="260"/>
        </pc:sldMkLst>
        <pc:spChg chg="mod">
          <ac:chgData name="Jacques Derenne" userId="ef7b99dd-ff44-428e-bf86-12c088a04eae" providerId="ADAL" clId="{739D494A-D137-4D69-AE77-16187DDA3ADB}" dt="2024-10-02T20:01:15.547" v="3" actId="1035"/>
          <ac:spMkLst>
            <pc:docMk/>
            <pc:sldMk cId="0" sldId="260"/>
            <ac:spMk id="13" creationId="{276897C1-DB06-22F7-825B-AF96516989A1}"/>
          </ac:spMkLst>
        </pc:spChg>
        <pc:picChg chg="mod">
          <ac:chgData name="Jacques Derenne" userId="ef7b99dd-ff44-428e-bf86-12c088a04eae" providerId="ADAL" clId="{739D494A-D137-4D69-AE77-16187DDA3ADB}" dt="2024-10-02T20:01:36.059" v="17" actId="14100"/>
          <ac:picMkLst>
            <pc:docMk/>
            <pc:sldMk cId="0" sldId="260"/>
            <ac:picMk id="2" creationId="{138AC9E0-34BF-438A-8410-5C0D00C56AD3}"/>
          </ac:picMkLst>
        </pc:picChg>
        <pc:picChg chg="mod">
          <ac:chgData name="Jacques Derenne" userId="ef7b99dd-ff44-428e-bf86-12c088a04eae" providerId="ADAL" clId="{739D494A-D137-4D69-AE77-16187DDA3ADB}" dt="2024-10-02T20:01:40.199" v="18" actId="14100"/>
          <ac:picMkLst>
            <pc:docMk/>
            <pc:sldMk cId="0" sldId="260"/>
            <ac:picMk id="5" creationId="{79E669F2-98C2-4EEB-B35F-4A0613010FB5}"/>
          </ac:picMkLst>
        </pc:picChg>
        <pc:picChg chg="mod">
          <ac:chgData name="Jacques Derenne" userId="ef7b99dd-ff44-428e-bf86-12c088a04eae" providerId="ADAL" clId="{739D494A-D137-4D69-AE77-16187DDA3ADB}" dt="2024-10-02T20:01:22.040" v="9" actId="1038"/>
          <ac:picMkLst>
            <pc:docMk/>
            <pc:sldMk cId="0" sldId="260"/>
            <ac:picMk id="8" creationId="{E0672F57-3F1E-0B01-5885-23BD424491C7}"/>
          </ac:picMkLst>
        </pc:picChg>
        <pc:picChg chg="mod">
          <ac:chgData name="Jacques Derenne" userId="ef7b99dd-ff44-428e-bf86-12c088a04eae" providerId="ADAL" clId="{739D494A-D137-4D69-AE77-16187DDA3ADB}" dt="2024-10-02T20:01:26.235" v="16" actId="1037"/>
          <ac:picMkLst>
            <pc:docMk/>
            <pc:sldMk cId="0" sldId="260"/>
            <ac:picMk id="9" creationId="{E635CA73-A2CB-0843-E2B6-E75920AB8DC3}"/>
          </ac:picMkLst>
        </pc:picChg>
      </pc:sldChg>
      <pc:sldChg chg="delSp modSp mod">
        <pc:chgData name="Jacques Derenne" userId="ef7b99dd-ff44-428e-bf86-12c088a04eae" providerId="ADAL" clId="{739D494A-D137-4D69-AE77-16187DDA3ADB}" dt="2024-10-02T20:53:16.573" v="2529" actId="478"/>
        <pc:sldMkLst>
          <pc:docMk/>
          <pc:sldMk cId="1156967885" sldId="284"/>
        </pc:sldMkLst>
        <pc:spChg chg="del">
          <ac:chgData name="Jacques Derenne" userId="ef7b99dd-ff44-428e-bf86-12c088a04eae" providerId="ADAL" clId="{739D494A-D137-4D69-AE77-16187DDA3ADB}" dt="2024-10-02T20:53:16.573" v="2529" actId="478"/>
          <ac:spMkLst>
            <pc:docMk/>
            <pc:sldMk cId="1156967885" sldId="284"/>
            <ac:spMk id="5" creationId="{45288672-CB81-CDBF-5A38-8B0C40017276}"/>
          </ac:spMkLst>
        </pc:spChg>
        <pc:picChg chg="mod">
          <ac:chgData name="Jacques Derenne" userId="ef7b99dd-ff44-428e-bf86-12c088a04eae" providerId="ADAL" clId="{739D494A-D137-4D69-AE77-16187DDA3ADB}" dt="2024-10-02T20:52:59.466" v="2528" actId="1076"/>
          <ac:picMkLst>
            <pc:docMk/>
            <pc:sldMk cId="1156967885" sldId="284"/>
            <ac:picMk id="2" creationId="{1E9C4020-A9EB-9E7B-BBAC-A38141883BDF}"/>
          </ac:picMkLst>
        </pc:picChg>
        <pc:picChg chg="mod">
          <ac:chgData name="Jacques Derenne" userId="ef7b99dd-ff44-428e-bf86-12c088a04eae" providerId="ADAL" clId="{739D494A-D137-4D69-AE77-16187DDA3ADB}" dt="2024-10-02T20:52:54.408" v="2527" actId="14100"/>
          <ac:picMkLst>
            <pc:docMk/>
            <pc:sldMk cId="1156967885" sldId="284"/>
            <ac:picMk id="7" creationId="{A6776720-2932-6A6D-FB49-247C52B6AD37}"/>
          </ac:picMkLst>
        </pc:picChg>
      </pc:sldChg>
      <pc:sldChg chg="modSp mod">
        <pc:chgData name="Jacques Derenne" userId="ef7b99dd-ff44-428e-bf86-12c088a04eae" providerId="ADAL" clId="{739D494A-D137-4D69-AE77-16187DDA3ADB}" dt="2024-10-02T20:11:12.288" v="361" actId="6549"/>
        <pc:sldMkLst>
          <pc:docMk/>
          <pc:sldMk cId="3822812456" sldId="285"/>
        </pc:sldMkLst>
        <pc:spChg chg="mod">
          <ac:chgData name="Jacques Derenne" userId="ef7b99dd-ff44-428e-bf86-12c088a04eae" providerId="ADAL" clId="{739D494A-D137-4D69-AE77-16187DDA3ADB}" dt="2024-10-02T20:11:12.288" v="361" actId="6549"/>
          <ac:spMkLst>
            <pc:docMk/>
            <pc:sldMk cId="3822812456" sldId="285"/>
            <ac:spMk id="3" creationId="{B3F5F88D-6E8F-2186-F290-533918E4D94C}"/>
          </ac:spMkLst>
        </pc:spChg>
      </pc:sldChg>
      <pc:sldChg chg="modSp mod">
        <pc:chgData name="Jacques Derenne" userId="ef7b99dd-ff44-428e-bf86-12c088a04eae" providerId="ADAL" clId="{739D494A-D137-4D69-AE77-16187DDA3ADB}" dt="2024-10-02T20:47:46.833" v="2349" actId="1036"/>
        <pc:sldMkLst>
          <pc:docMk/>
          <pc:sldMk cId="2194123645" sldId="2087"/>
        </pc:sldMkLst>
        <pc:spChg chg="mod">
          <ac:chgData name="Jacques Derenne" userId="ef7b99dd-ff44-428e-bf86-12c088a04eae" providerId="ADAL" clId="{739D494A-D137-4D69-AE77-16187DDA3ADB}" dt="2024-10-02T20:46:07.064" v="2250" actId="255"/>
          <ac:spMkLst>
            <pc:docMk/>
            <pc:sldMk cId="2194123645" sldId="2087"/>
            <ac:spMk id="45059" creationId="{00000000-0000-0000-0000-000000000000}"/>
          </ac:spMkLst>
        </pc:spChg>
        <pc:picChg chg="mod">
          <ac:chgData name="Jacques Derenne" userId="ef7b99dd-ff44-428e-bf86-12c088a04eae" providerId="ADAL" clId="{739D494A-D137-4D69-AE77-16187DDA3ADB}" dt="2024-10-02T20:47:46.833" v="2349" actId="1036"/>
          <ac:picMkLst>
            <pc:docMk/>
            <pc:sldMk cId="2194123645" sldId="2087"/>
            <ac:picMk id="91142" creationId="{00000000-0000-0000-0000-000000000000}"/>
          </ac:picMkLst>
        </pc:picChg>
        <pc:picChg chg="mod">
          <ac:chgData name="Jacques Derenne" userId="ef7b99dd-ff44-428e-bf86-12c088a04eae" providerId="ADAL" clId="{739D494A-D137-4D69-AE77-16187DDA3ADB}" dt="2024-10-02T20:47:32.554" v="2343" actId="1038"/>
          <ac:picMkLst>
            <pc:docMk/>
            <pc:sldMk cId="2194123645" sldId="2087"/>
            <ac:picMk id="91143" creationId="{00000000-0000-0000-0000-000000000000}"/>
          </ac:picMkLst>
        </pc:picChg>
        <pc:picChg chg="mod">
          <ac:chgData name="Jacques Derenne" userId="ef7b99dd-ff44-428e-bf86-12c088a04eae" providerId="ADAL" clId="{739D494A-D137-4D69-AE77-16187DDA3ADB}" dt="2024-10-02T20:47:35.797" v="2346" actId="1035"/>
          <ac:picMkLst>
            <pc:docMk/>
            <pc:sldMk cId="2194123645" sldId="2087"/>
            <ac:picMk id="91144" creationId="{00000000-0000-0000-0000-000000000000}"/>
          </ac:picMkLst>
        </pc:picChg>
      </pc:sldChg>
      <pc:sldChg chg="modSp mod">
        <pc:chgData name="Jacques Derenne" userId="ef7b99dd-ff44-428e-bf86-12c088a04eae" providerId="ADAL" clId="{739D494A-D137-4D69-AE77-16187DDA3ADB}" dt="2024-10-02T20:48:14.267" v="2366" actId="27636"/>
        <pc:sldMkLst>
          <pc:docMk/>
          <pc:sldMk cId="549994198" sldId="2088"/>
        </pc:sldMkLst>
        <pc:spChg chg="mod">
          <ac:chgData name="Jacques Derenne" userId="ef7b99dd-ff44-428e-bf86-12c088a04eae" providerId="ADAL" clId="{739D494A-D137-4D69-AE77-16187DDA3ADB}" dt="2024-10-02T20:48:14.267" v="2366" actId="27636"/>
          <ac:spMkLst>
            <pc:docMk/>
            <pc:sldMk cId="549994198" sldId="2088"/>
            <ac:spMk id="93188" creationId="{00000000-0000-0000-0000-000000000000}"/>
          </ac:spMkLst>
        </pc:spChg>
        <pc:picChg chg="mod">
          <ac:chgData name="Jacques Derenne" userId="ef7b99dd-ff44-428e-bf86-12c088a04eae" providerId="ADAL" clId="{739D494A-D137-4D69-AE77-16187DDA3ADB}" dt="2024-10-02T20:48:02.364" v="2364" actId="1038"/>
          <ac:picMkLst>
            <pc:docMk/>
            <pc:sldMk cId="549994198" sldId="2088"/>
            <ac:picMk id="93189" creationId="{00000000-0000-0000-0000-000000000000}"/>
          </ac:picMkLst>
        </pc:picChg>
      </pc:sldChg>
      <pc:sldChg chg="modSp mod">
        <pc:chgData name="Jacques Derenne" userId="ef7b99dd-ff44-428e-bf86-12c088a04eae" providerId="ADAL" clId="{739D494A-D137-4D69-AE77-16187DDA3ADB}" dt="2024-10-02T20:49:01.186" v="2374" actId="114"/>
        <pc:sldMkLst>
          <pc:docMk/>
          <pc:sldMk cId="2013944609" sldId="2089"/>
        </pc:sldMkLst>
        <pc:spChg chg="mod">
          <ac:chgData name="Jacques Derenne" userId="ef7b99dd-ff44-428e-bf86-12c088a04eae" providerId="ADAL" clId="{739D494A-D137-4D69-AE77-16187DDA3ADB}" dt="2024-10-02T20:49:01.186" v="2374" actId="114"/>
          <ac:spMkLst>
            <pc:docMk/>
            <pc:sldMk cId="2013944609" sldId="2089"/>
            <ac:spMk id="30723" creationId="{00000000-0000-0000-0000-000000000000}"/>
          </ac:spMkLst>
        </pc:spChg>
      </pc:sldChg>
      <pc:sldChg chg="modSp mod">
        <pc:chgData name="Jacques Derenne" userId="ef7b99dd-ff44-428e-bf86-12c088a04eae" providerId="ADAL" clId="{739D494A-D137-4D69-AE77-16187DDA3ADB}" dt="2024-10-02T20:50:21.074" v="2434" actId="113"/>
        <pc:sldMkLst>
          <pc:docMk/>
          <pc:sldMk cId="1217762636" sldId="2090"/>
        </pc:sldMkLst>
        <pc:spChg chg="mod">
          <ac:chgData name="Jacques Derenne" userId="ef7b99dd-ff44-428e-bf86-12c088a04eae" providerId="ADAL" clId="{739D494A-D137-4D69-AE77-16187DDA3ADB}" dt="2024-10-02T20:50:21.074" v="2434" actId="113"/>
          <ac:spMkLst>
            <pc:docMk/>
            <pc:sldMk cId="1217762636" sldId="2090"/>
            <ac:spMk id="95235" creationId="{00000000-0000-0000-0000-000000000000}"/>
          </ac:spMkLst>
        </pc:spChg>
        <pc:graphicFrameChg chg="mod">
          <ac:chgData name="Jacques Derenne" userId="ef7b99dd-ff44-428e-bf86-12c088a04eae" providerId="ADAL" clId="{739D494A-D137-4D69-AE77-16187DDA3ADB}" dt="2024-10-02T20:49:46.364" v="2430" actId="1038"/>
          <ac:graphicFrameMkLst>
            <pc:docMk/>
            <pc:sldMk cId="1217762636" sldId="2090"/>
            <ac:graphicFrameMk id="95238" creationId="{00000000-0000-0000-0000-000000000000}"/>
          </ac:graphicFrameMkLst>
        </pc:graphicFrameChg>
      </pc:sldChg>
      <pc:sldChg chg="modSp mod">
        <pc:chgData name="Jacques Derenne" userId="ef7b99dd-ff44-428e-bf86-12c088a04eae" providerId="ADAL" clId="{739D494A-D137-4D69-AE77-16187DDA3ADB}" dt="2024-10-02T20:51:14.562" v="2464" actId="113"/>
        <pc:sldMkLst>
          <pc:docMk/>
          <pc:sldMk cId="1578519608" sldId="2091"/>
        </pc:sldMkLst>
        <pc:spChg chg="mod">
          <ac:chgData name="Jacques Derenne" userId="ef7b99dd-ff44-428e-bf86-12c088a04eae" providerId="ADAL" clId="{739D494A-D137-4D69-AE77-16187DDA3ADB}" dt="2024-10-02T20:50:45.962" v="2456" actId="1035"/>
          <ac:spMkLst>
            <pc:docMk/>
            <pc:sldMk cId="1578519608" sldId="2091"/>
            <ac:spMk id="96289" creationId="{00000000-0000-0000-0000-000000000000}"/>
          </ac:spMkLst>
        </pc:spChg>
        <pc:spChg chg="mod">
          <ac:chgData name="Jacques Derenne" userId="ef7b99dd-ff44-428e-bf86-12c088a04eae" providerId="ADAL" clId="{739D494A-D137-4D69-AE77-16187DDA3ADB}" dt="2024-10-02T20:50:32.676" v="2447" actId="1036"/>
          <ac:spMkLst>
            <pc:docMk/>
            <pc:sldMk cId="1578519608" sldId="2091"/>
            <ac:spMk id="96290" creationId="{00000000-0000-0000-0000-000000000000}"/>
          </ac:spMkLst>
        </pc:spChg>
        <pc:graphicFrameChg chg="mod modGraphic">
          <ac:chgData name="Jacques Derenne" userId="ef7b99dd-ff44-428e-bf86-12c088a04eae" providerId="ADAL" clId="{739D494A-D137-4D69-AE77-16187DDA3ADB}" dt="2024-10-02T20:51:14.562" v="2464" actId="113"/>
          <ac:graphicFrameMkLst>
            <pc:docMk/>
            <pc:sldMk cId="1578519608" sldId="2091"/>
            <ac:graphicFrameMk id="2" creationId="{00000000-0000-0000-0000-000000000000}"/>
          </ac:graphicFrameMkLst>
        </pc:graphicFrameChg>
      </pc:sldChg>
      <pc:sldChg chg="modSp mod">
        <pc:chgData name="Jacques Derenne" userId="ef7b99dd-ff44-428e-bf86-12c088a04eae" providerId="ADAL" clId="{739D494A-D137-4D69-AE77-16187DDA3ADB}" dt="2024-10-02T20:51:33.067" v="2465" actId="255"/>
        <pc:sldMkLst>
          <pc:docMk/>
          <pc:sldMk cId="3744405877" sldId="2092"/>
        </pc:sldMkLst>
        <pc:spChg chg="mod">
          <ac:chgData name="Jacques Derenne" userId="ef7b99dd-ff44-428e-bf86-12c088a04eae" providerId="ADAL" clId="{739D494A-D137-4D69-AE77-16187DDA3ADB}" dt="2024-10-02T20:51:33.067" v="2465" actId="255"/>
          <ac:spMkLst>
            <pc:docMk/>
            <pc:sldMk cId="3744405877" sldId="2092"/>
            <ac:spMk id="97283" creationId="{00000000-0000-0000-0000-000000000000}"/>
          </ac:spMkLst>
        </pc:spChg>
      </pc:sldChg>
      <pc:sldChg chg="modSp mod">
        <pc:chgData name="Jacques Derenne" userId="ef7b99dd-ff44-428e-bf86-12c088a04eae" providerId="ADAL" clId="{739D494A-D137-4D69-AE77-16187DDA3ADB}" dt="2024-10-02T20:52:34.071" v="2525" actId="20577"/>
        <pc:sldMkLst>
          <pc:docMk/>
          <pc:sldMk cId="86996907" sldId="2093"/>
        </pc:sldMkLst>
        <pc:spChg chg="mod">
          <ac:chgData name="Jacques Derenne" userId="ef7b99dd-ff44-428e-bf86-12c088a04eae" providerId="ADAL" clId="{739D494A-D137-4D69-AE77-16187DDA3ADB}" dt="2024-10-02T20:52:34.071" v="2525" actId="20577"/>
          <ac:spMkLst>
            <pc:docMk/>
            <pc:sldMk cId="86996907" sldId="2093"/>
            <ac:spMk id="30723" creationId="{00000000-0000-0000-0000-000000000000}"/>
          </ac:spMkLst>
        </pc:spChg>
        <pc:spChg chg="mod">
          <ac:chgData name="Jacques Derenne" userId="ef7b99dd-ff44-428e-bf86-12c088a04eae" providerId="ADAL" clId="{739D494A-D137-4D69-AE77-16187DDA3ADB}" dt="2024-10-02T20:52:14.308" v="2501" actId="20577"/>
          <ac:spMkLst>
            <pc:docMk/>
            <pc:sldMk cId="86996907" sldId="2093"/>
            <ac:spMk id="98306" creationId="{00000000-0000-0000-0000-000000000000}"/>
          </ac:spMkLst>
        </pc:spChg>
      </pc:sldChg>
      <pc:sldChg chg="modSp mod">
        <pc:chgData name="Jacques Derenne" userId="ef7b99dd-ff44-428e-bf86-12c088a04eae" providerId="ADAL" clId="{739D494A-D137-4D69-AE77-16187DDA3ADB}" dt="2024-10-02T20:24:06.815" v="826" actId="255"/>
        <pc:sldMkLst>
          <pc:docMk/>
          <pc:sldMk cId="1262489511" sldId="2094"/>
        </pc:sldMkLst>
        <pc:spChg chg="mod">
          <ac:chgData name="Jacques Derenne" userId="ef7b99dd-ff44-428e-bf86-12c088a04eae" providerId="ADAL" clId="{739D494A-D137-4D69-AE77-16187DDA3ADB}" dt="2024-10-02T20:24:06.815" v="826" actId="255"/>
          <ac:spMkLst>
            <pc:docMk/>
            <pc:sldMk cId="1262489511" sldId="2094"/>
            <ac:spMk id="3" creationId="{B3F5F88D-6E8F-2186-F290-533918E4D94C}"/>
          </ac:spMkLst>
        </pc:spChg>
      </pc:sldChg>
      <pc:sldChg chg="modSp mod">
        <pc:chgData name="Jacques Derenne" userId="ef7b99dd-ff44-428e-bf86-12c088a04eae" providerId="ADAL" clId="{739D494A-D137-4D69-AE77-16187DDA3ADB}" dt="2024-10-02T20:26:04.129" v="992" actId="20577"/>
        <pc:sldMkLst>
          <pc:docMk/>
          <pc:sldMk cId="533931979" sldId="2095"/>
        </pc:sldMkLst>
        <pc:spChg chg="mod">
          <ac:chgData name="Jacques Derenne" userId="ef7b99dd-ff44-428e-bf86-12c088a04eae" providerId="ADAL" clId="{739D494A-D137-4D69-AE77-16187DDA3ADB}" dt="2024-10-02T20:26:04.129" v="992" actId="20577"/>
          <ac:spMkLst>
            <pc:docMk/>
            <pc:sldMk cId="533931979" sldId="2095"/>
            <ac:spMk id="3" creationId="{B3F5F88D-6E8F-2186-F290-533918E4D94C}"/>
          </ac:spMkLst>
        </pc:spChg>
      </pc:sldChg>
      <pc:sldChg chg="modSp mod">
        <pc:chgData name="Jacques Derenne" userId="ef7b99dd-ff44-428e-bf86-12c088a04eae" providerId="ADAL" clId="{739D494A-D137-4D69-AE77-16187DDA3ADB}" dt="2024-10-02T20:28:17.990" v="1102" actId="5793"/>
        <pc:sldMkLst>
          <pc:docMk/>
          <pc:sldMk cId="4120990583" sldId="2096"/>
        </pc:sldMkLst>
        <pc:spChg chg="mod">
          <ac:chgData name="Jacques Derenne" userId="ef7b99dd-ff44-428e-bf86-12c088a04eae" providerId="ADAL" clId="{739D494A-D137-4D69-AE77-16187DDA3ADB}" dt="2024-10-02T20:28:17.990" v="1102" actId="5793"/>
          <ac:spMkLst>
            <pc:docMk/>
            <pc:sldMk cId="4120990583" sldId="2096"/>
            <ac:spMk id="3" creationId="{B3F5F88D-6E8F-2186-F290-533918E4D94C}"/>
          </ac:spMkLst>
        </pc:spChg>
      </pc:sldChg>
      <pc:sldChg chg="modSp mod">
        <pc:chgData name="Jacques Derenne" userId="ef7b99dd-ff44-428e-bf86-12c088a04eae" providerId="ADAL" clId="{739D494A-D137-4D69-AE77-16187DDA3ADB}" dt="2024-10-02T20:31:42.350" v="1280" actId="20577"/>
        <pc:sldMkLst>
          <pc:docMk/>
          <pc:sldMk cId="290114391" sldId="2097"/>
        </pc:sldMkLst>
        <pc:spChg chg="mod">
          <ac:chgData name="Jacques Derenne" userId="ef7b99dd-ff44-428e-bf86-12c088a04eae" providerId="ADAL" clId="{739D494A-D137-4D69-AE77-16187DDA3ADB}" dt="2024-10-02T20:31:42.350" v="1280" actId="20577"/>
          <ac:spMkLst>
            <pc:docMk/>
            <pc:sldMk cId="290114391" sldId="2097"/>
            <ac:spMk id="3" creationId="{B3F5F88D-6E8F-2186-F290-533918E4D94C}"/>
          </ac:spMkLst>
        </pc:spChg>
      </pc:sldChg>
      <pc:sldChg chg="modSp mod">
        <pc:chgData name="Jacques Derenne" userId="ef7b99dd-ff44-428e-bf86-12c088a04eae" providerId="ADAL" clId="{739D494A-D137-4D69-AE77-16187DDA3ADB}" dt="2024-10-02T20:03:38.698" v="86" actId="6549"/>
        <pc:sldMkLst>
          <pc:docMk/>
          <pc:sldMk cId="2784833829" sldId="2098"/>
        </pc:sldMkLst>
        <pc:spChg chg="mod">
          <ac:chgData name="Jacques Derenne" userId="ef7b99dd-ff44-428e-bf86-12c088a04eae" providerId="ADAL" clId="{739D494A-D137-4D69-AE77-16187DDA3ADB}" dt="2024-10-02T20:03:38.698" v="86" actId="6549"/>
          <ac:spMkLst>
            <pc:docMk/>
            <pc:sldMk cId="2784833829" sldId="2098"/>
            <ac:spMk id="3" creationId="{C97C6DA0-6DB3-09CF-F45B-1733CB031B72}"/>
          </ac:spMkLst>
        </pc:spChg>
      </pc:sldChg>
      <pc:sldChg chg="modSp mod">
        <pc:chgData name="Jacques Derenne" userId="ef7b99dd-ff44-428e-bf86-12c088a04eae" providerId="ADAL" clId="{739D494A-D137-4D69-AE77-16187DDA3ADB}" dt="2024-10-02T20:34:43.207" v="1328" actId="6549"/>
        <pc:sldMkLst>
          <pc:docMk/>
          <pc:sldMk cId="180764041" sldId="2099"/>
        </pc:sldMkLst>
        <pc:spChg chg="mod">
          <ac:chgData name="Jacques Derenne" userId="ef7b99dd-ff44-428e-bf86-12c088a04eae" providerId="ADAL" clId="{739D494A-D137-4D69-AE77-16187DDA3ADB}" dt="2024-10-02T20:34:43.207" v="1328" actId="6549"/>
          <ac:spMkLst>
            <pc:docMk/>
            <pc:sldMk cId="180764041" sldId="2099"/>
            <ac:spMk id="3" creationId="{CCABDAF6-7900-755F-1B92-81CEA25A81F7}"/>
          </ac:spMkLst>
        </pc:spChg>
      </pc:sldChg>
      <pc:sldChg chg="modSp mod">
        <pc:chgData name="Jacques Derenne" userId="ef7b99dd-ff44-428e-bf86-12c088a04eae" providerId="ADAL" clId="{739D494A-D137-4D69-AE77-16187DDA3ADB}" dt="2024-10-02T20:36:23.409" v="1365" actId="6549"/>
        <pc:sldMkLst>
          <pc:docMk/>
          <pc:sldMk cId="991357443" sldId="2100"/>
        </pc:sldMkLst>
        <pc:spChg chg="mod">
          <ac:chgData name="Jacques Derenne" userId="ef7b99dd-ff44-428e-bf86-12c088a04eae" providerId="ADAL" clId="{739D494A-D137-4D69-AE77-16187DDA3ADB}" dt="2024-10-02T20:36:23.409" v="1365" actId="6549"/>
          <ac:spMkLst>
            <pc:docMk/>
            <pc:sldMk cId="991357443" sldId="2100"/>
            <ac:spMk id="3" creationId="{CCABDAF6-7900-755F-1B92-81CEA25A81F7}"/>
          </ac:spMkLst>
        </pc:spChg>
      </pc:sldChg>
      <pc:sldChg chg="modSp mod">
        <pc:chgData name="Jacques Derenne" userId="ef7b99dd-ff44-428e-bf86-12c088a04eae" providerId="ADAL" clId="{739D494A-D137-4D69-AE77-16187DDA3ADB}" dt="2024-10-02T20:38:27.169" v="1568" actId="313"/>
        <pc:sldMkLst>
          <pc:docMk/>
          <pc:sldMk cId="3278665535" sldId="2101"/>
        </pc:sldMkLst>
        <pc:spChg chg="mod">
          <ac:chgData name="Jacques Derenne" userId="ef7b99dd-ff44-428e-bf86-12c088a04eae" providerId="ADAL" clId="{739D494A-D137-4D69-AE77-16187DDA3ADB}" dt="2024-10-02T20:38:27.169" v="1568" actId="313"/>
          <ac:spMkLst>
            <pc:docMk/>
            <pc:sldMk cId="3278665535" sldId="2101"/>
            <ac:spMk id="3" creationId="{2233A055-D029-B31E-642F-1E8E00E04CA3}"/>
          </ac:spMkLst>
        </pc:spChg>
      </pc:sldChg>
      <pc:sldChg chg="modSp mod">
        <pc:chgData name="Jacques Derenne" userId="ef7b99dd-ff44-428e-bf86-12c088a04eae" providerId="ADAL" clId="{739D494A-D137-4D69-AE77-16187DDA3ADB}" dt="2024-10-02T20:42:08.662" v="1865" actId="20577"/>
        <pc:sldMkLst>
          <pc:docMk/>
          <pc:sldMk cId="4020216276" sldId="2103"/>
        </pc:sldMkLst>
        <pc:spChg chg="mod">
          <ac:chgData name="Jacques Derenne" userId="ef7b99dd-ff44-428e-bf86-12c088a04eae" providerId="ADAL" clId="{739D494A-D137-4D69-AE77-16187DDA3ADB}" dt="2024-10-02T20:42:08.662" v="1865" actId="20577"/>
          <ac:spMkLst>
            <pc:docMk/>
            <pc:sldMk cId="4020216276" sldId="2103"/>
            <ac:spMk id="3" creationId="{2233A055-D029-B31E-642F-1E8E00E04CA3}"/>
          </ac:spMkLst>
        </pc:spChg>
      </pc:sldChg>
      <pc:sldChg chg="modSp mod">
        <pc:chgData name="Jacques Derenne" userId="ef7b99dd-ff44-428e-bf86-12c088a04eae" providerId="ADAL" clId="{739D494A-D137-4D69-AE77-16187DDA3ADB}" dt="2024-10-02T20:45:53.343" v="2249" actId="1036"/>
        <pc:sldMkLst>
          <pc:docMk/>
          <pc:sldMk cId="4125913310" sldId="2104"/>
        </pc:sldMkLst>
        <pc:spChg chg="mod">
          <ac:chgData name="Jacques Derenne" userId="ef7b99dd-ff44-428e-bf86-12c088a04eae" providerId="ADAL" clId="{739D494A-D137-4D69-AE77-16187DDA3ADB}" dt="2024-10-02T20:45:53.343" v="2249" actId="1036"/>
          <ac:spMkLst>
            <pc:docMk/>
            <pc:sldMk cId="4125913310" sldId="2104"/>
            <ac:spMk id="3" creationId="{2233A055-D029-B31E-642F-1E8E00E04CA3}"/>
          </ac:spMkLst>
        </pc:spChg>
      </pc:sldChg>
      <pc:sldChg chg="modSp new mod">
        <pc:chgData name="Jacques Derenne" userId="ef7b99dd-ff44-428e-bf86-12c088a04eae" providerId="ADAL" clId="{739D494A-D137-4D69-AE77-16187DDA3ADB}" dt="2024-10-02T20:03:16.171" v="82" actId="255"/>
        <pc:sldMkLst>
          <pc:docMk/>
          <pc:sldMk cId="1311031612" sldId="2105"/>
        </pc:sldMkLst>
        <pc:spChg chg="mod">
          <ac:chgData name="Jacques Derenne" userId="ef7b99dd-ff44-428e-bf86-12c088a04eae" providerId="ADAL" clId="{739D494A-D137-4D69-AE77-16187DDA3ADB}" dt="2024-10-02T20:02:03.081" v="26" actId="20577"/>
          <ac:spMkLst>
            <pc:docMk/>
            <pc:sldMk cId="1311031612" sldId="2105"/>
            <ac:spMk id="2" creationId="{FE3DC1E1-8D84-4FAC-A7DF-747E52D7E587}"/>
          </ac:spMkLst>
        </pc:spChg>
        <pc:spChg chg="mod">
          <ac:chgData name="Jacques Derenne" userId="ef7b99dd-ff44-428e-bf86-12c088a04eae" providerId="ADAL" clId="{739D494A-D137-4D69-AE77-16187DDA3ADB}" dt="2024-10-02T20:03:16.171" v="82" actId="255"/>
          <ac:spMkLst>
            <pc:docMk/>
            <pc:sldMk cId="1311031612" sldId="2105"/>
            <ac:spMk id="3" creationId="{E2FC2F9A-9515-D883-0820-EBAE8B1363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510BE-66C0-4F73-AA39-B448C0F81AE3}" type="datetimeFigureOut">
              <a:rPr lang="fr-BE" smtClean="0"/>
              <a:t>02-10-24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ED928-81AC-45AF-9F5E-3D330ADFDBE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3677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26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123" y="1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26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733" y="4422459"/>
            <a:ext cx="5149637" cy="41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3328"/>
            <a:ext cx="3043979" cy="46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26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123" y="8843328"/>
            <a:ext cx="3043979" cy="46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26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8599F51C-1960-413C-8F0B-10131E8C71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850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440F4-AD04-E446-8169-98B939169A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9431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440F4-AD04-E446-8169-98B939169A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32239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E440F4-AD04-E446-8169-98B939169A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3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4="http://schemas.microsoft.com/office/drawing/2010/main"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90550" y="2012950"/>
            <a:ext cx="8226425" cy="1828800"/>
          </a:xfrm>
          <a:extLst>
            <a:ext uri="{909E8E84-426E-40DD-AFC4-6F175D3DCCD1}">
              <a14:hiddenFill xmlns:a14="http://schemas.microsoft.com/office/drawing/2010/main">
                <a:solidFill>
                  <a:srgbClr val="7593C2"/>
                </a:solidFill>
              </a14:hiddenFill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8963" y="4495800"/>
            <a:ext cx="8229600" cy="1219200"/>
          </a:xfrm>
        </p:spPr>
        <p:txBody>
          <a:bodyPr/>
          <a:lstStyle>
            <a:lvl1pPr marL="0" indent="0">
              <a:buFont typeface="Wingdings" pitchFamily="2" charset="2"/>
              <a:buNone/>
              <a:defRPr smtClean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09600" y="6651625"/>
            <a:ext cx="2819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800" dirty="0">
                <a:solidFill>
                  <a:schemeClr val="bg2"/>
                </a:solidFill>
              </a:rPr>
              <a:t>© Sheppard Mullin Richter &amp; Hampton LLP 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76759"/>
            <a:ext cx="5486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A3A12-C6B0-445A-BEC2-5036CF921F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EA23-B8C7-4F81-96DC-456385264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97975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2613" y="228600"/>
            <a:ext cx="2112962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963" y="228600"/>
            <a:ext cx="61912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6762-73F6-4DDE-A49E-69D4F65DF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03353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15400" y="6576375"/>
            <a:ext cx="228600" cy="231775"/>
          </a:xfrm>
          <a:ln/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5D0790FE-D52A-4B14-A91E-7A477409C3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5600" y="6561519"/>
            <a:ext cx="5791200" cy="26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961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92A59-C887-4B04-813B-0EB039D09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88976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963" y="1295400"/>
            <a:ext cx="413702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388" y="1295400"/>
            <a:ext cx="4138612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68B83-7F9D-41F3-96F0-CB6FC6C10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5600" y="6500559"/>
            <a:ext cx="579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76339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4E7ED-AA94-40A5-A034-908B5C6E9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500559"/>
            <a:ext cx="579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1052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D2378-92C8-473C-92CD-6845C21B0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5600" y="6500559"/>
            <a:ext cx="579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12763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4301C-7C65-4909-A052-5A59A1B5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5600" y="6500559"/>
            <a:ext cx="579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16314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E31AB-D0EB-406F-96DD-841D988C3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5600" y="6500559"/>
            <a:ext cx="579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02023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809E9-56C4-4F36-B857-9F24CCB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_Box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Headline Goes Here</a:t>
            </a:r>
          </a:p>
        </p:txBody>
      </p:sp>
      <p:sp>
        <p:nvSpPr>
          <p:cNvPr id="147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4484" y="6587805"/>
            <a:ext cx="4572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7BA3A12-C6B0-445A-BEC2-5036CF921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1" descr="2011 LOGO two color Lo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53200"/>
            <a:ext cx="24685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5600" y="6500559"/>
            <a:ext cx="579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gwYM4HB6cgmMlM&amp;tbnid=ihPtIEAD99DR4M:&amp;ved=0CAUQjRw&amp;url=http://www.geocaching.com/seek/cache_details.aspx?guid=9da73fca-8afe-4f6d-a498-02cdb39c35b1&amp;ei=4NhaUqjYD6rO0wWm8IC4Cw&amp;bvm=bv.53899372,d.d2k&amp;psig=AFQjCNHZ5Fm3XdEXxx7XWjPc3T_9nts5qQ&amp;ust=138177185341999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/url?sa=i&amp;rct=j&amp;q=&amp;esrc=s&amp;frm=1&amp;source=images&amp;cd=&amp;cad=rja&amp;docid=1XcRM559PbhmgM&amp;tbnid=fZO7Zp_oye6R8M:&amp;ved=0CAUQjRw&amp;url=http://www.elmundo.es/elmundo/2012/01/12/valencia/1326377492.html&amp;ei=MNlaUqilFuWa0AX2nYHAAg&amp;bvm=bv.53899372,d.d2k&amp;psig=AFQjCNHE3vuDGL9SJQrhIZzcWpDAOKHvjg&amp;ust=1381771938511644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docid=f071P-ICY-IKkM&amp;tbnid=SyyFNxh9Kqj9zM:&amp;ved=0CAUQjRw&amp;url=http://www.movievideos.biz/latest-articles/asterix-at-the-olympic-games-2008-4&amp;ei=OJheUtjbAoGW0AX11oG4Bw&amp;bvm=bv.54176721,d.d2k&amp;psig=AFQjCNHP9dlsydkqe7g1EuYNVQmwobgzCA&amp;ust=138201745112876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" title=""/>
          <p:cNvSpPr>
            <a:spLocks noGrp="1"/>
          </p:cNvSpPr>
          <p:nvPr>
            <p:ph type="ctrTitle"/>
          </p:nvPr>
        </p:nvSpPr>
        <p:spPr>
          <a:xfrm>
            <a:off x="590550" y="3200400"/>
            <a:ext cx="8226425" cy="18288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APPLICATION OF THE MARKET ECONOMY PRINCIPLE IN PRACTICE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fr-BE" sz="2400" b="1" dirty="0">
                <a:solidFill>
                  <a:schemeClr val="tx1"/>
                </a:solidFill>
              </a:rPr>
              <a:t>- Key </a:t>
            </a:r>
            <a:r>
              <a:rPr lang="fr-BE" sz="2400" b="1" dirty="0" err="1">
                <a:solidFill>
                  <a:schemeClr val="tx1"/>
                </a:solidFill>
              </a:rPr>
              <a:t>principles</a:t>
            </a:r>
            <a:r>
              <a:rPr lang="fr-BE" sz="2400" b="1" dirty="0">
                <a:solidFill>
                  <a:schemeClr val="tx1"/>
                </a:solidFill>
              </a:rPr>
              <a:t> from the EU case-</a:t>
            </a:r>
            <a:r>
              <a:rPr lang="fr-BE" sz="2400" b="1" dirty="0" err="1">
                <a:solidFill>
                  <a:schemeClr val="tx1"/>
                </a:solidFill>
              </a:rPr>
              <a:t>law</a:t>
            </a:r>
            <a:r>
              <a:rPr lang="fr-BE" sz="2400" b="1" i="1" dirty="0">
                <a:solidFill>
                  <a:schemeClr val="tx1"/>
                </a:solidFill>
              </a:rPr>
              <a:t> </a:t>
            </a:r>
            <a:br>
              <a:rPr lang="fr-BE" sz="2400" b="1" i="1" dirty="0">
                <a:solidFill>
                  <a:schemeClr val="tx1"/>
                </a:solidFill>
              </a:rPr>
            </a:br>
            <a:r>
              <a:rPr lang="fr-BE" sz="2400" b="1" i="1" dirty="0">
                <a:solidFill>
                  <a:schemeClr val="tx1"/>
                </a:solidFill>
              </a:rPr>
              <a:t>- </a:t>
            </a:r>
            <a:r>
              <a:rPr lang="fr-BE" sz="2400" b="1" dirty="0">
                <a:solidFill>
                  <a:schemeClr val="tx1"/>
                </a:solidFill>
              </a:rPr>
              <a:t>Case </a:t>
            </a:r>
            <a:r>
              <a:rPr lang="fr-BE" sz="2400" b="1" dirty="0" err="1">
                <a:solidFill>
                  <a:schemeClr val="tx1"/>
                </a:solidFill>
              </a:rPr>
              <a:t>study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" name="Subtitle 3" descr="" title=""/>
          <p:cNvSpPr>
            <a:spLocks noGrp="1"/>
          </p:cNvSpPr>
          <p:nvPr>
            <p:ph type="subTitle" sz="quarter" idx="1"/>
          </p:nvPr>
        </p:nvSpPr>
        <p:spPr>
          <a:xfrm>
            <a:off x="588963" y="4876800"/>
            <a:ext cx="8229600" cy="914400"/>
          </a:xfrm>
        </p:spPr>
        <p:txBody>
          <a:bodyPr/>
          <a:lstStyle/>
          <a:p>
            <a:r>
              <a:rPr lang="fr-BE" sz="1600" dirty="0"/>
              <a:t>Jacques Derenne</a:t>
            </a:r>
          </a:p>
          <a:p>
            <a:r>
              <a:rPr lang="fr-BE" sz="1600" dirty="0"/>
              <a:t>Partner, Sheppard Mullin – Brussels &amp; Paris bars</a:t>
            </a:r>
            <a:br>
              <a:rPr lang="fr-BE" sz="1600" dirty="0"/>
            </a:br>
            <a:r>
              <a:rPr lang="fr-BE" sz="1600" dirty="0"/>
              <a:t>Professor, </a:t>
            </a:r>
            <a:r>
              <a:rPr lang="fr-BE" sz="1600" dirty="0" err="1"/>
              <a:t>University</a:t>
            </a:r>
            <a:r>
              <a:rPr lang="fr-BE" sz="1600" dirty="0"/>
              <a:t> of Liège &amp; </a:t>
            </a:r>
            <a:r>
              <a:rPr lang="fr-BE" sz="1600" i="1" dirty="0"/>
              <a:t>Brussels School of Competition</a:t>
            </a:r>
            <a:endParaRPr lang="en-GB" sz="1600" i="1" dirty="0"/>
          </a:p>
        </p:txBody>
      </p:sp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0D894DBB-B1D0-4396-8ECE-01EE18311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38150"/>
            <a:ext cx="2676525" cy="628650"/>
          </a:xfrm>
          <a:prstGeom prst="rect">
            <a:avLst/>
          </a:prstGeom>
        </p:spPr>
      </p:pic>
      <p:pic>
        <p:nvPicPr>
          <p:cNvPr id="2" name="Picture 1" descr="" title="">
            <a:extLst>
              <a:ext uri="{FF2B5EF4-FFF2-40B4-BE49-F238E27FC236}">
                <a16:creationId xmlns:a16="http://schemas.microsoft.com/office/drawing/2014/main" id="{138AC9E0-34BF-438A-8410-5C0D00C56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993747"/>
            <a:ext cx="1530359" cy="511994"/>
          </a:xfrm>
          <a:prstGeom prst="rect">
            <a:avLst/>
          </a:prstGeom>
        </p:spPr>
      </p:pic>
      <p:pic>
        <p:nvPicPr>
          <p:cNvPr id="5" name="Picture 4" descr="" title="">
            <a:extLst>
              <a:ext uri="{FF2B5EF4-FFF2-40B4-BE49-F238E27FC236}">
                <a16:creationId xmlns:a16="http://schemas.microsoft.com/office/drawing/2014/main" id="{79E669F2-98C2-4EEB-B35F-4A0613010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5780852"/>
            <a:ext cx="1676399" cy="848548"/>
          </a:xfrm>
          <a:prstGeom prst="rect">
            <a:avLst/>
          </a:prstGeom>
        </p:spPr>
      </p:pic>
      <p:pic>
        <p:nvPicPr>
          <p:cNvPr id="8" name="Picture 7" descr="" title="">
            <a:extLst>
              <a:ext uri="{FF2B5EF4-FFF2-40B4-BE49-F238E27FC236}">
                <a16:creationId xmlns:a16="http://schemas.microsoft.com/office/drawing/2014/main" id="{E0672F57-3F1E-0B01-5885-23BD42449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524000"/>
            <a:ext cx="838200" cy="1018479"/>
          </a:xfrm>
          <a:prstGeom prst="rect">
            <a:avLst/>
          </a:prstGeom>
        </p:spPr>
      </p:pic>
      <p:pic>
        <p:nvPicPr>
          <p:cNvPr id="9" name="Picture 8" descr="" title="">
            <a:extLst>
              <a:ext uri="{FF2B5EF4-FFF2-40B4-BE49-F238E27FC236}">
                <a16:creationId xmlns:a16="http://schemas.microsoft.com/office/drawing/2014/main" id="{E635CA73-A2CB-0843-E2B6-E75920AB8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2621256"/>
            <a:ext cx="957155" cy="274344"/>
          </a:xfrm>
          <a:prstGeom prst="rect">
            <a:avLst/>
          </a:prstGeom>
        </p:spPr>
      </p:pic>
      <p:sp>
        <p:nvSpPr>
          <p:cNvPr id="13" name="TextBox 12" descr="" title="">
            <a:extLst>
              <a:ext uri="{FF2B5EF4-FFF2-40B4-BE49-F238E27FC236}">
                <a16:creationId xmlns:a16="http://schemas.microsoft.com/office/drawing/2014/main" id="{276897C1-DB06-22F7-825B-AF96516989A1}"/>
              </a:ext>
            </a:extLst>
          </p:cNvPr>
          <p:cNvSpPr txBox="1"/>
          <p:nvPr/>
        </p:nvSpPr>
        <p:spPr>
          <a:xfrm>
            <a:off x="1828800" y="1600200"/>
            <a:ext cx="6781800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1st </a:t>
            </a:r>
            <a:r>
              <a:rPr lang="en-US" sz="2800" dirty="0" err="1">
                <a:solidFill>
                  <a:schemeClr val="tx1"/>
                </a:solidFill>
              </a:rPr>
              <a:t>Pázmány</a:t>
            </a:r>
            <a:r>
              <a:rPr lang="en-US" sz="2800" dirty="0">
                <a:solidFill>
                  <a:schemeClr val="tx1"/>
                </a:solidFill>
              </a:rPr>
              <a:t> EU State aid law forum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Budapest, 4 October 2024</a:t>
            </a:r>
          </a:p>
        </p:txBody>
      </p:sp>
    </p:spTree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D2E624A6-A4AE-3C9C-65A3-34AB85C2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C-300/16 P </a:t>
            </a:r>
            <a:r>
              <a:rPr lang="fr-BE" i="1" dirty="0" err="1"/>
              <a:t>Frucona</a:t>
            </a:r>
            <a:r>
              <a:rPr lang="fr-BE" i="1" dirty="0"/>
              <a:t> Košice </a:t>
            </a:r>
            <a:r>
              <a:rPr lang="fr-BE" dirty="0"/>
              <a:t>(1)</a:t>
            </a:r>
            <a:r>
              <a:rPr lang="fr-BE" i="1" dirty="0"/>
              <a:t>  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CCABDAF6-7900-755F-1B92-81CEA25A8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r>
              <a:rPr lang="es-ES" sz="2000" dirty="0" err="1"/>
              <a:t>See</a:t>
            </a:r>
            <a:r>
              <a:rPr lang="es-ES" sz="2000" dirty="0"/>
              <a:t> </a:t>
            </a:r>
            <a:r>
              <a:rPr lang="es-ES" sz="2000" dirty="0" err="1"/>
              <a:t>also</a:t>
            </a:r>
            <a:r>
              <a:rPr lang="es-ES" sz="2000" dirty="0"/>
              <a:t>:</a:t>
            </a:r>
          </a:p>
          <a:p>
            <a:pPr lvl="1"/>
            <a:r>
              <a:rPr lang="es-ES" sz="2000" dirty="0"/>
              <a:t>C 362/19 P, </a:t>
            </a:r>
            <a:r>
              <a:rPr lang="es-ES" sz="2000" i="1" dirty="0" err="1"/>
              <a:t>Commission</a:t>
            </a:r>
            <a:r>
              <a:rPr lang="es-ES" sz="2000" i="1" dirty="0"/>
              <a:t> v Fútbol Club Barcelona</a:t>
            </a:r>
            <a:r>
              <a:rPr lang="es-ES" sz="2000" dirty="0"/>
              <a:t>, para. 62</a:t>
            </a:r>
          </a:p>
          <a:p>
            <a:pPr lvl="1"/>
            <a:r>
              <a:rPr lang="nl-NL" sz="2000" dirty="0"/>
              <a:t>C-332/20 P &amp; C-343/20 P – </a:t>
            </a:r>
            <a:r>
              <a:rPr lang="nl-NL" sz="2000" i="1" dirty="0"/>
              <a:t>Volotea</a:t>
            </a:r>
          </a:p>
          <a:p>
            <a:pPr lvl="1"/>
            <a:r>
              <a:rPr lang="nl-NL" sz="2000" dirty="0"/>
              <a:t>MEOP </a:t>
            </a:r>
            <a:r>
              <a:rPr lang="en-US" sz="2000" dirty="0"/>
              <a:t>requires overall, concrete assessment on a case-by-case basis </a:t>
            </a:r>
          </a:p>
          <a:p>
            <a:pPr lvl="1"/>
            <a:r>
              <a:rPr lang="en-US" sz="2000" dirty="0"/>
              <a:t>Commission must prove the advantage, not the undertakings concerned to show its absence </a:t>
            </a:r>
          </a:p>
          <a:p>
            <a:pPr lvl="1"/>
            <a:r>
              <a:rPr lang="en-US" sz="2000" dirty="0"/>
              <a:t>the Commission infringed Article 107(1) </a:t>
            </a:r>
            <a:r>
              <a:rPr lang="en-US" sz="2000" dirty="0" err="1"/>
              <a:t>TFEU</a:t>
            </a:r>
            <a:r>
              <a:rPr lang="en-US" sz="2000" dirty="0"/>
              <a:t>:</a:t>
            </a:r>
          </a:p>
          <a:p>
            <a:pPr lvl="2"/>
            <a:r>
              <a:rPr lang="en-US" sz="1800" dirty="0"/>
              <a:t>failed to apply </a:t>
            </a:r>
            <a:r>
              <a:rPr lang="en-US" sz="1800" dirty="0" err="1"/>
              <a:t>MEOP</a:t>
            </a:r>
            <a:endParaRPr lang="en-US" sz="1800" dirty="0"/>
          </a:p>
          <a:p>
            <a:pPr lvl="2"/>
            <a:r>
              <a:rPr lang="en-US" sz="1800" dirty="0"/>
              <a:t>determined advantage from legal and factual considerations not capable of justifying such a finding </a:t>
            </a:r>
          </a:p>
          <a:p>
            <a:pPr lvl="3"/>
            <a:r>
              <a:rPr lang="en-US" sz="1600" dirty="0"/>
              <a:t>airport operators not State-owned entities</a:t>
            </a:r>
          </a:p>
          <a:p>
            <a:pPr lvl="3"/>
            <a:r>
              <a:rPr lang="en-US" sz="1600" dirty="0"/>
              <a:t>public policy objectives</a:t>
            </a:r>
          </a:p>
          <a:p>
            <a:pPr lvl="3"/>
            <a:r>
              <a:rPr lang="en-US" sz="1600" dirty="0"/>
              <a:t>airport operators merely implemented scheme without autonomy from Autonomous Region</a:t>
            </a:r>
          </a:p>
          <a:p>
            <a:r>
              <a:rPr lang="en-US" sz="1400" dirty="0"/>
              <a:t>Note: C-244/18 P  </a:t>
            </a:r>
            <a:r>
              <a:rPr lang="en-US" sz="1400" i="1" dirty="0" err="1"/>
              <a:t>Larko</a:t>
            </a:r>
            <a:r>
              <a:rPr lang="en-US" sz="1400" dirty="0"/>
              <a:t>, diverging views</a:t>
            </a:r>
          </a:p>
        </p:txBody>
      </p:sp>
    </p:spTree>
    <p:extLst>
      <p:ext uri="{BB962C8B-B14F-4D97-AF65-F5344CB8AC3E}">
        <p14:creationId xmlns:p14="http://schemas.microsoft.com/office/powerpoint/2010/main" val="991357443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E997477B-3233-5300-C554-3C8258AE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C-124/10 P, </a:t>
            </a:r>
            <a:r>
              <a:rPr lang="en-US" i="1" dirty="0" err="1"/>
              <a:t>EDF</a:t>
            </a:r>
            <a:r>
              <a:rPr lang="en-US" i="1" dirty="0"/>
              <a:t> </a:t>
            </a:r>
            <a:r>
              <a:rPr lang="en-US" dirty="0"/>
              <a:t>(1)</a:t>
            </a:r>
            <a:endParaRPr lang="fr-BE" dirty="0"/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2233A055-D029-B31E-642F-1E8E00E0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dirty="0" err="1"/>
              <a:t>Recapitalisation</a:t>
            </a:r>
            <a:r>
              <a:rPr lang="en-US" dirty="0"/>
              <a:t> of </a:t>
            </a:r>
            <a:r>
              <a:rPr lang="en-US" dirty="0" err="1"/>
              <a:t>EDF</a:t>
            </a:r>
            <a:r>
              <a:rPr lang="en-US" dirty="0"/>
              <a:t> by waiver of tax debts</a:t>
            </a:r>
          </a:p>
          <a:p>
            <a:r>
              <a:rPr lang="en-US" dirty="0"/>
              <a:t>Commission: no </a:t>
            </a:r>
            <a:r>
              <a:rPr lang="en-US" dirty="0" err="1"/>
              <a:t>MEOP</a:t>
            </a:r>
            <a:r>
              <a:rPr lang="en-US" dirty="0"/>
              <a:t>, tax exemption</a:t>
            </a:r>
          </a:p>
          <a:p>
            <a:r>
              <a:rPr lang="en-US" dirty="0"/>
              <a:t>GC: </a:t>
            </a:r>
            <a:r>
              <a:rPr lang="en-US" dirty="0" err="1"/>
              <a:t>MEOP</a:t>
            </a:r>
            <a:r>
              <a:rPr lang="en-US" dirty="0"/>
              <a:t> applies</a:t>
            </a:r>
          </a:p>
          <a:p>
            <a:pPr lvl="1"/>
            <a:r>
              <a:rPr lang="en-US" dirty="0"/>
              <a:t>Form irrelevant: nature, purpose and objective of the measure are decisive</a:t>
            </a:r>
          </a:p>
          <a:p>
            <a:r>
              <a:rPr lang="en-US" dirty="0" err="1"/>
              <a:t>CJEU</a:t>
            </a:r>
            <a:r>
              <a:rPr lang="en-US" dirty="0"/>
              <a:t>: confirmation</a:t>
            </a:r>
          </a:p>
          <a:p>
            <a:pPr lvl="1"/>
            <a:r>
              <a:rPr lang="en-US" dirty="0"/>
              <a:t>mere fiscal nature of the means employed does not exclude </a:t>
            </a:r>
            <a:r>
              <a:rPr lang="en-US" dirty="0" err="1"/>
              <a:t>MEOP</a:t>
            </a:r>
            <a:r>
              <a:rPr lang="en-US" dirty="0"/>
              <a:t> applicab</a:t>
            </a:r>
            <a:r>
              <a:rPr lang="en-US" i="1" dirty="0"/>
              <a:t>ility</a:t>
            </a:r>
            <a:r>
              <a:rPr lang="en-US" dirty="0"/>
              <a:t> (paras 100 and 108)</a:t>
            </a:r>
          </a:p>
          <a:p>
            <a:pPr lvl="1"/>
            <a:r>
              <a:rPr lang="en-US" dirty="0"/>
              <a:t>Commission must verify the conditions for </a:t>
            </a:r>
            <a:r>
              <a:rPr lang="en-US" dirty="0" err="1"/>
              <a:t>MEOP</a:t>
            </a:r>
            <a:endParaRPr lang="en-US" dirty="0"/>
          </a:p>
          <a:p>
            <a:pPr lvl="1"/>
            <a:r>
              <a:rPr lang="en-US" dirty="0"/>
              <a:t>information available and foreseeable developments “</a:t>
            </a:r>
            <a:r>
              <a:rPr lang="en-US" i="1" dirty="0"/>
              <a:t>at the time the decision to invest was taken”</a:t>
            </a:r>
            <a:r>
              <a:rPr lang="en-US" dirty="0"/>
              <a:t> (para. 105).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78665535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E997477B-3233-5300-C554-3C8258AE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T-747/15, </a:t>
            </a:r>
            <a:r>
              <a:rPr lang="en-US" dirty="0" err="1"/>
              <a:t>EDF</a:t>
            </a:r>
            <a:r>
              <a:rPr lang="en-US" dirty="0"/>
              <a:t> (paras 221 to 248) </a:t>
            </a:r>
            <a:r>
              <a:rPr lang="en-US" sz="2000" dirty="0"/>
              <a:t>(1) (new decision of the Commission of 22 July 2015)</a:t>
            </a:r>
            <a:endParaRPr lang="fr-BE" sz="2000" dirty="0"/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2233A055-D029-B31E-642F-1E8E00E0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dirty="0"/>
              <a:t>State shareholder ≠ State public authority</a:t>
            </a:r>
          </a:p>
          <a:p>
            <a:r>
              <a:rPr lang="en-US" dirty="0"/>
              <a:t>Applicability </a:t>
            </a:r>
            <a:r>
              <a:rPr lang="en-US" dirty="0" err="1"/>
              <a:t>MEOP</a:t>
            </a:r>
            <a:endParaRPr lang="en-US" dirty="0"/>
          </a:p>
          <a:p>
            <a:pPr lvl="1"/>
            <a:r>
              <a:rPr lang="en-US" dirty="0"/>
              <a:t>if advantage granted by the State as shareholder</a:t>
            </a:r>
          </a:p>
          <a:p>
            <a:r>
              <a:rPr lang="en-US" dirty="0" err="1"/>
              <a:t>Invocability</a:t>
            </a:r>
            <a:r>
              <a:rPr lang="en-US" dirty="0"/>
              <a:t> </a:t>
            </a:r>
            <a:r>
              <a:rPr lang="en-US" dirty="0" err="1"/>
              <a:t>MEOP</a:t>
            </a:r>
            <a:endParaRPr lang="en-US" dirty="0"/>
          </a:p>
          <a:p>
            <a:pPr lvl="1"/>
            <a:r>
              <a:rPr lang="en-US" dirty="0"/>
              <a:t>France must establish unequivocally, with objective and verifiable elements, that the measure falls within its capacity as shareholder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53542911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E997477B-3233-5300-C554-3C8258AE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T-747/15, </a:t>
            </a:r>
            <a:r>
              <a:rPr lang="en-US" dirty="0" err="1"/>
              <a:t>EDF</a:t>
            </a:r>
            <a:r>
              <a:rPr lang="en-US" dirty="0"/>
              <a:t> (paras 221 to 248) </a:t>
            </a:r>
            <a:r>
              <a:rPr lang="en-US" sz="2000" dirty="0"/>
              <a:t>(2) (new decision of the Commission of 22 July 2015)</a:t>
            </a:r>
            <a:endParaRPr lang="fr-BE" sz="2000" dirty="0"/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2233A055-D029-B31E-642F-1E8E00E0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sz="2000" dirty="0"/>
              <a:t>Investment decision prior to or at the same time as granting the advantage (waiver of tax on conversion of concession into capital contribution)</a:t>
            </a:r>
          </a:p>
          <a:p>
            <a:r>
              <a:rPr lang="en-US" sz="2000" dirty="0"/>
              <a:t>Proof that this decision was based on economic evaluations</a:t>
            </a:r>
          </a:p>
          <a:p>
            <a:pPr lvl="1"/>
            <a:r>
              <a:rPr lang="en-US" sz="1600" dirty="0"/>
              <a:t>rational private investor in a situation as close as possible to that of France</a:t>
            </a:r>
          </a:p>
          <a:p>
            <a:pPr lvl="1"/>
            <a:r>
              <a:rPr lang="en-US" sz="1600" dirty="0"/>
              <a:t>before making the investment to determine the future profitability</a:t>
            </a:r>
          </a:p>
          <a:p>
            <a:r>
              <a:rPr lang="en-US" sz="2000" dirty="0"/>
              <a:t>Elements contemporaneous with the measure</a:t>
            </a:r>
          </a:p>
          <a:p>
            <a:pPr lvl="1"/>
            <a:r>
              <a:rPr lang="en-US" sz="1600" dirty="0"/>
              <a:t>no retrospective assessment of the actual profitability</a:t>
            </a:r>
          </a:p>
          <a:p>
            <a:pPr lvl="1"/>
            <a:r>
              <a:rPr lang="en-US" sz="1600" dirty="0"/>
              <a:t>no subsequent justifications for the choice of process</a:t>
            </a:r>
          </a:p>
          <a:p>
            <a:r>
              <a:rPr lang="en-US" sz="2000" dirty="0"/>
              <a:t>If these elements exist, the Commission must assess whether State action is as shareholder or as public authority</a:t>
            </a:r>
          </a:p>
          <a:p>
            <a:r>
              <a:rPr lang="en-US" sz="2000" dirty="0"/>
              <a:t>Nature and purpose of the measure, context, objective pursued and rules governing the measure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20216276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E997477B-3233-5300-C554-3C8258AE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T-747/15, </a:t>
            </a:r>
            <a:r>
              <a:rPr lang="en-US" dirty="0" err="1"/>
              <a:t>EDF</a:t>
            </a:r>
            <a:r>
              <a:rPr lang="en-US" dirty="0"/>
              <a:t> (paras 221 to 248) </a:t>
            </a:r>
            <a:r>
              <a:rPr lang="en-US" sz="2000" dirty="0"/>
              <a:t>(3) (new decision of the Commission of 22 July 2015)</a:t>
            </a:r>
            <a:endParaRPr lang="fr-BE" sz="2000" dirty="0"/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2233A055-D029-B31E-642F-1E8E00E0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sz="2400" dirty="0"/>
              <a:t>France / </a:t>
            </a:r>
            <a:r>
              <a:rPr lang="en-US" sz="2400" dirty="0" err="1"/>
              <a:t>EDF</a:t>
            </a:r>
            <a:r>
              <a:rPr lang="en-US" sz="2400" dirty="0"/>
              <a:t> did not show that</a:t>
            </a:r>
          </a:p>
          <a:p>
            <a:pPr lvl="1"/>
            <a:r>
              <a:rPr lang="en-US" sz="2000" dirty="0"/>
              <a:t>prior to or at the same time as the tax waiver</a:t>
            </a:r>
          </a:p>
          <a:p>
            <a:pPr lvl="1"/>
            <a:r>
              <a:rPr lang="en-US" sz="2000" dirty="0"/>
              <a:t>the French State had decided to investment by that measure</a:t>
            </a:r>
          </a:p>
          <a:p>
            <a:pPr lvl="1"/>
            <a:r>
              <a:rPr lang="en-US" sz="2000" dirty="0"/>
              <a:t>Such decision was taken on the basis of prior economic assessments </a:t>
            </a:r>
          </a:p>
          <a:p>
            <a:pPr lvl="2"/>
            <a:r>
              <a:rPr lang="en-US" sz="1600" dirty="0"/>
              <a:t>comparable to those a rational private investor in a situation as close as possible to that of the Member State in question would have had carried out</a:t>
            </a:r>
          </a:p>
          <a:p>
            <a:pPr lvl="2"/>
            <a:r>
              <a:rPr lang="en-US" sz="1600" dirty="0"/>
              <a:t>before making that investment, for the purpose of determining the future profitability.</a:t>
            </a:r>
          </a:p>
          <a:p>
            <a:r>
              <a:rPr lang="en-US" sz="2400" dirty="0"/>
              <a:t>Applicability of </a:t>
            </a:r>
            <a:r>
              <a:rPr lang="en-US" sz="2400" dirty="0" err="1"/>
              <a:t>MEOP</a:t>
            </a:r>
            <a:r>
              <a:rPr lang="en-US" sz="2400" dirty="0"/>
              <a:t> rightly rejected by the Commission: </a:t>
            </a:r>
          </a:p>
          <a:p>
            <a:pPr lvl="1"/>
            <a:r>
              <a:rPr lang="en-US" sz="2000" dirty="0"/>
              <a:t>overall assessment </a:t>
            </a:r>
          </a:p>
          <a:p>
            <a:pPr lvl="1"/>
            <a:r>
              <a:rPr lang="en-US" sz="2000" dirty="0"/>
              <a:t>examination of each of the potentially relevant factors</a:t>
            </a:r>
          </a:p>
          <a:p>
            <a:pPr lvl="1"/>
            <a:r>
              <a:rPr lang="en-US" sz="2000" dirty="0"/>
              <a:t>the measure does not constitute an investment by France in the absence of shareholder considerations established on the basis of objective, verifiable and contemporaneous factors</a:t>
            </a:r>
          </a:p>
        </p:txBody>
      </p:sp>
    </p:spTree>
    <p:extLst>
      <p:ext uri="{BB962C8B-B14F-4D97-AF65-F5344CB8AC3E}">
        <p14:creationId xmlns:p14="http://schemas.microsoft.com/office/powerpoint/2010/main" val="4125913310"/>
      </p:ext>
    </p:extLst>
  </p:cSld>
  <p:clrMapOvr>
    <a:masterClrMapping/>
  </p:clrMapOvr>
</p:sld>
</file>

<file path=ppt/slides/slide15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 descr="" title=""/>
          <p:cNvSpPr>
            <a:spLocks noGrp="1"/>
          </p:cNvSpPr>
          <p:nvPr>
            <p:ph type="title"/>
          </p:nvPr>
        </p:nvSpPr>
        <p:spPr>
          <a:xfrm>
            <a:off x="377190" y="1"/>
            <a:ext cx="8315788" cy="1368422"/>
          </a:xfrm>
        </p:spPr>
        <p:txBody>
          <a:bodyPr>
            <a:noAutofit/>
          </a:bodyPr>
          <a:lstStyle/>
          <a:p>
            <a:pPr>
              <a:spcBef>
                <a:spcPts val="62"/>
              </a:spcBef>
              <a:tabLst>
                <a:tab pos="1344216" algn="l"/>
              </a:tabLst>
              <a:defRPr/>
            </a:pPr>
            <a:r>
              <a:rPr lang="en-US" sz="2100" dirty="0">
                <a:ea typeface="ＭＳ Ｐゴシック" pitchFamily="34" charset="-128"/>
                <a:cs typeface="Georgia" pitchFamily="18" charset="0"/>
              </a:rPr>
              <a:t>Case study - equity injection</a:t>
            </a:r>
            <a:r>
              <a:rPr lang="en-GB" sz="2100" dirty="0">
                <a:ea typeface="ＭＳ Ｐゴシック" pitchFamily="34" charset="-128"/>
                <a:cs typeface="Georgia" pitchFamily="18" charset="0"/>
              </a:rPr>
              <a:t>: </a:t>
            </a:r>
            <a:r>
              <a:rPr lang="en-GB" sz="2100" i="1" dirty="0">
                <a:ea typeface="ＭＳ Ｐゴシック" pitchFamily="34" charset="-128"/>
                <a:cs typeface="Georgia" pitchFamily="18" charset="0"/>
              </a:rPr>
              <a:t>Ciudad de la Luz </a:t>
            </a:r>
            <a:r>
              <a:rPr lang="en-GB" sz="2100" dirty="0">
                <a:ea typeface="ＭＳ Ｐゴシック" pitchFamily="34" charset="-128"/>
                <a:cs typeface="Georgia" pitchFamily="18" charset="0"/>
              </a:rPr>
              <a:t>(2012)</a:t>
            </a:r>
            <a:br>
              <a:rPr lang="en-GB" sz="2100" dirty="0">
                <a:solidFill>
                  <a:srgbClr val="336699"/>
                </a:solidFill>
                <a:ea typeface="ＭＳ Ｐゴシック" pitchFamily="34" charset="-128"/>
                <a:cs typeface="Georgia" pitchFamily="18" charset="0"/>
              </a:rPr>
            </a:br>
            <a:r>
              <a:rPr lang="en-GB" altLang="de-DE" sz="2100" dirty="0">
                <a:ea typeface="ＭＳ Ｐゴシック" pitchFamily="34" charset="-128"/>
                <a:cs typeface="Georgia" pitchFamily="18" charset="0"/>
              </a:rPr>
              <a:t>T-319/12 and T-321/12</a:t>
            </a:r>
            <a:endParaRPr lang="de-DE" altLang="de-DE" sz="2100" i="1" dirty="0">
              <a:ea typeface="ＭＳ Ｐゴシック" pitchFamily="34" charset="-128"/>
              <a:cs typeface="Georgia" pitchFamily="18" charset="0"/>
            </a:endParaRPr>
          </a:p>
        </p:txBody>
      </p:sp>
      <p:sp>
        <p:nvSpPr>
          <p:cNvPr id="45059" name="Content Placeholder 2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7398" indent="-237398">
              <a:defRPr/>
            </a:pPr>
            <a:r>
              <a:rPr lang="en-GB" altLang="de-DE" sz="2400" dirty="0">
                <a:ea typeface="ＭＳ Ｐゴシック" pitchFamily="34" charset="-128"/>
              </a:rPr>
              <a:t>Public funding to set up a film studio complex in Valencia (Spain) </a:t>
            </a:r>
            <a:endParaRPr lang="en-US" altLang="en-US" sz="2400" dirty="0">
              <a:ea typeface="ＭＳ Ｐゴシック" pitchFamily="34" charset="-128"/>
            </a:endParaRPr>
          </a:p>
          <a:p>
            <a:pPr>
              <a:defRPr/>
            </a:pPr>
            <a:endParaRPr lang="de-DE" altLang="de-DE" sz="1661" dirty="0">
              <a:ea typeface="ＭＳ Ｐゴシック" pitchFamily="34" charset="-128"/>
            </a:endParaRPr>
          </a:p>
        </p:txBody>
      </p:sp>
      <p:pic>
        <p:nvPicPr>
          <p:cNvPr id="91142" name="Picture 2" descr="" title="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06" y="1694086"/>
            <a:ext cx="8001094" cy="478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4" descr="" title="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05" y="1828800"/>
            <a:ext cx="2093595" cy="133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6" descr="" title="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28" y="3276600"/>
            <a:ext cx="1998472" cy="12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123645"/>
      </p:ext>
    </p:extLst>
  </p:cSld>
  <p:clrMapOvr>
    <a:masterClrMapping/>
  </p:clrMapOvr>
</p:sld>
</file>

<file path=ppt/slides/slide16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 descr="" title="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700">
                <a:ea typeface="ＭＳ Ｐゴシック" pitchFamily="34" charset="-128"/>
                <a:cs typeface="Georgia" pitchFamily="18" charset="0"/>
              </a:rPr>
              <a:t>The market context</a:t>
            </a:r>
            <a:endParaRPr lang="de-DE" altLang="de-DE" sz="2700">
              <a:ea typeface="ＭＳ Ｐゴシック" pitchFamily="34" charset="-128"/>
              <a:cs typeface="Georgia" pitchFamily="18" charset="0"/>
            </a:endParaRPr>
          </a:p>
        </p:txBody>
      </p:sp>
      <p:sp>
        <p:nvSpPr>
          <p:cNvPr id="93188" name="Content Placeholder 2" descr="" title=""/>
          <p:cNvSpPr>
            <a:spLocks noGrp="1"/>
          </p:cNvSpPr>
          <p:nvPr>
            <p:ph idx="1"/>
          </p:nvPr>
        </p:nvSpPr>
        <p:spPr>
          <a:xfrm>
            <a:off x="308610" y="1371600"/>
            <a:ext cx="8229600" cy="39735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altLang="en-US" sz="2600" dirty="0">
                <a:ea typeface="ＭＳ Ｐゴシック" pitchFamily="34" charset="-128"/>
              </a:rPr>
              <a:t>Market for EU based big film studios capable to attract international productions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600" dirty="0">
                <a:ea typeface="ＭＳ Ｐゴシック" pitchFamily="34" charset="-128"/>
              </a:rPr>
              <a:t>Intense competition </a:t>
            </a:r>
          </a:p>
          <a:p>
            <a:pPr lvl="3">
              <a:buFont typeface="Arial Narrow" pitchFamily="34" charset="0"/>
              <a:buChar char="–"/>
            </a:pPr>
            <a:r>
              <a:rPr lang="en-GB" altLang="en-US" sz="2600" dirty="0">
                <a:ea typeface="ＭＳ Ｐゴシック" pitchFamily="34" charset="-128"/>
              </a:rPr>
              <a:t> 4-5 big studios in EU (internal docs)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600" dirty="0">
                <a:ea typeface="ＭＳ Ｐゴシック" pitchFamily="34" charset="-128"/>
              </a:rPr>
              <a:t> Excess capacity (also outside EU)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600" dirty="0">
                <a:ea typeface="ＭＳ Ｐゴシック" pitchFamily="34" charset="-128"/>
              </a:rPr>
              <a:t> Mobility of production</a:t>
            </a:r>
          </a:p>
          <a:p>
            <a:pPr marL="0" indent="0">
              <a:buNone/>
            </a:pPr>
            <a:endParaRPr lang="en-GB" altLang="en-US" sz="26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altLang="en-US" sz="2600" dirty="0">
                <a:ea typeface="ＭＳ Ｐゴシック" pitchFamily="34" charset="-128"/>
              </a:rPr>
              <a:t>Customers - film production companies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600" dirty="0">
                <a:ea typeface="ＭＳ Ｐゴシック" pitchFamily="34" charset="-128"/>
              </a:rPr>
              <a:t>Fox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600" dirty="0">
                <a:ea typeface="ＭＳ Ｐゴシック" pitchFamily="34" charset="-128"/>
              </a:rPr>
              <a:t>Universal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600" dirty="0">
                <a:ea typeface="ＭＳ Ｐゴシック" pitchFamily="34" charset="-128"/>
              </a:rPr>
              <a:t>Time Warner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600" dirty="0">
                <a:ea typeface="ＭＳ Ｐゴシック" pitchFamily="34" charset="-128"/>
              </a:rPr>
              <a:t>Sony (Columbia Tristar)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600" dirty="0">
                <a:ea typeface="ＭＳ Ｐゴシック" pitchFamily="34" charset="-128"/>
              </a:rPr>
              <a:t>Paramount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600" dirty="0">
                <a:ea typeface="ＭＳ Ｐゴシック" pitchFamily="34" charset="-128"/>
              </a:rPr>
              <a:t>Disney</a:t>
            </a:r>
          </a:p>
          <a:p>
            <a:pPr marL="0" indent="0">
              <a:buNone/>
            </a:pPr>
            <a:endParaRPr lang="en-GB" altLang="en-US" sz="1661" dirty="0">
              <a:ea typeface="ＭＳ Ｐゴシック" pitchFamily="34" charset="-128"/>
            </a:endParaRPr>
          </a:p>
        </p:txBody>
      </p:sp>
      <p:pic>
        <p:nvPicPr>
          <p:cNvPr id="93189" name="Picture 2" descr="" title="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81" y="2438400"/>
            <a:ext cx="3377919" cy="424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Date Placeholder 3" descr="" title=""/>
          <p:cNvSpPr>
            <a:spLocks noGrp="1"/>
          </p:cNvSpPr>
          <p:nvPr>
            <p:ph type="dt" sz="quarter" idx="10"/>
          </p:nvPr>
        </p:nvSpPr>
        <p:spPr bwMode="auto">
          <a:xfrm>
            <a:off x="6686550" y="5726906"/>
            <a:ext cx="251703" cy="23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3429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6858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0287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371600" algn="l" rtl="0" fontAlgn="base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2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0790FE-D52A-4B14-A91E-7A477409C3C6}" type="slidenum">
              <a:rPr lang="en-US" smtClean="0"/>
              <a:pPr>
                <a:defRPr/>
              </a:pPr>
              <a:t>16</a:t>
            </a:fld>
            <a:endParaRPr lang="de-DE" altLang="de-DE" sz="554"/>
          </a:p>
        </p:txBody>
      </p:sp>
    </p:spTree>
    <p:extLst>
      <p:ext uri="{BB962C8B-B14F-4D97-AF65-F5344CB8AC3E}">
        <p14:creationId xmlns:p14="http://schemas.microsoft.com/office/powerpoint/2010/main" val="549994198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 descr="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Ciudad de la Luz - financials</a:t>
            </a:r>
            <a:endParaRPr lang="de-DE" altLang="de-DE" dirty="0"/>
          </a:p>
        </p:txBody>
      </p:sp>
      <p:sp>
        <p:nvSpPr>
          <p:cNvPr id="30723" name="Content Placeholder 2" descr="" title="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37398" indent="-237398">
              <a:defRPr/>
            </a:pPr>
            <a:r>
              <a:rPr lang="en-GB" altLang="de-DE" sz="2400" dirty="0">
                <a:ea typeface="ＭＳ Ｐゴシック" pitchFamily="34" charset="-128"/>
              </a:rPr>
              <a:t>EUR 274 million, no private involvement</a:t>
            </a:r>
          </a:p>
          <a:p>
            <a:pPr marL="237398" indent="-237398">
              <a:defRPr/>
            </a:pPr>
            <a:r>
              <a:rPr lang="en-GB" altLang="de-DE" sz="2400" dirty="0">
                <a:ea typeface="ＭＳ Ｐゴシック" pitchFamily="34" charset="-128"/>
              </a:rPr>
              <a:t>Expected return </a:t>
            </a:r>
          </a:p>
          <a:p>
            <a:pPr marL="791327" lvl="1">
              <a:defRPr/>
            </a:pPr>
            <a:r>
              <a:rPr lang="en-GB" altLang="de-DE" sz="2200" dirty="0">
                <a:ea typeface="ＭＳ Ｐゴシック" pitchFamily="34" charset="-128"/>
              </a:rPr>
              <a:t>business plans (at face value)</a:t>
            </a:r>
          </a:p>
          <a:p>
            <a:pPr marL="791327" lvl="1">
              <a:defRPr/>
            </a:pPr>
            <a:r>
              <a:rPr lang="en-US" altLang="de-DE" sz="2200" dirty="0">
                <a:ea typeface="ＭＳ Ｐゴシック" pitchFamily="34" charset="-128"/>
              </a:rPr>
              <a:t>IRR (</a:t>
            </a:r>
            <a:r>
              <a:rPr lang="en-GB" altLang="de-DE" sz="2200" dirty="0">
                <a:ea typeface="ＭＳ Ｐゴシック" pitchFamily="34" charset="-128"/>
              </a:rPr>
              <a:t>Internal Rate of Return): </a:t>
            </a:r>
            <a:r>
              <a:rPr lang="en-US" altLang="de-DE" sz="2200" dirty="0">
                <a:ea typeface="ＭＳ Ｐゴシック" pitchFamily="34" charset="-128"/>
              </a:rPr>
              <a:t>measures return over the lifetime of the investment</a:t>
            </a:r>
          </a:p>
          <a:p>
            <a:pPr marL="791327" lvl="1">
              <a:defRPr/>
            </a:pPr>
            <a:r>
              <a:rPr lang="en-GB" altLang="de-DE" sz="2200" dirty="0">
                <a:ea typeface="ＭＳ Ｐゴシック" pitchFamily="34" charset="-128"/>
              </a:rPr>
              <a:t>IRR of project </a:t>
            </a:r>
            <a:r>
              <a:rPr lang="en-GB" altLang="de-DE" sz="2200" dirty="0">
                <a:solidFill>
                  <a:srgbClr val="800000"/>
                </a:solidFill>
                <a:ea typeface="ＭＳ Ｐゴシック" pitchFamily="34" charset="-128"/>
              </a:rPr>
              <a:t>8,84% </a:t>
            </a:r>
            <a:r>
              <a:rPr lang="en-GB" altLang="de-DE" sz="2200" dirty="0">
                <a:ea typeface="ＭＳ Ｐゴシック" pitchFamily="34" charset="-128"/>
              </a:rPr>
              <a:t>(for 2000 business plan) and </a:t>
            </a:r>
            <a:r>
              <a:rPr lang="en-GB" altLang="de-DE" sz="2200" dirty="0">
                <a:solidFill>
                  <a:srgbClr val="800000"/>
                </a:solidFill>
                <a:ea typeface="ＭＳ Ｐゴシック" pitchFamily="34" charset="-128"/>
              </a:rPr>
              <a:t>5,74% </a:t>
            </a:r>
            <a:r>
              <a:rPr lang="en-GB" altLang="de-DE" sz="2200" dirty="0">
                <a:ea typeface="ＭＳ Ｐゴシック" pitchFamily="34" charset="-128"/>
              </a:rPr>
              <a:t>(at face value, 2004)</a:t>
            </a:r>
          </a:p>
          <a:p>
            <a:pPr marL="483589" indent="-237398">
              <a:buFont typeface="Wingdings"/>
              <a:buChar char="à"/>
              <a:defRPr/>
            </a:pPr>
            <a:r>
              <a:rPr lang="en-GB" altLang="de-DE" sz="2400" i="1" dirty="0">
                <a:ea typeface="ＭＳ Ｐゴシック" pitchFamily="34" charset="-128"/>
              </a:rPr>
              <a:t>Enough for a private investor? </a:t>
            </a:r>
          </a:p>
          <a:p>
            <a:pPr marL="237398" indent="-237398">
              <a:defRPr/>
            </a:pPr>
            <a:r>
              <a:rPr lang="en-GB" altLang="de-DE" sz="2400" dirty="0">
                <a:ea typeface="ＭＳ Ｐゴシック" pitchFamily="34" charset="-128"/>
                <a:sym typeface="Wingdings" pitchFamily="2" charset="2"/>
              </a:rPr>
              <a:t>Comparison required with the cost of capital</a:t>
            </a:r>
          </a:p>
          <a:p>
            <a:pPr marL="791327" lvl="1">
              <a:defRPr/>
            </a:pPr>
            <a:r>
              <a:rPr lang="en-GB" altLang="de-DE" sz="2200" dirty="0">
                <a:ea typeface="ＭＳ Ｐゴシック" pitchFamily="34" charset="-128"/>
                <a:sym typeface="Wingdings" pitchFamily="2" charset="2"/>
              </a:rPr>
              <a:t>Opportunity cost of capital = </a:t>
            </a:r>
            <a:r>
              <a:rPr lang="en-US" altLang="de-DE" sz="2200" dirty="0">
                <a:ea typeface="ＭＳ Ｐゴシック" pitchFamily="34" charset="-128"/>
                <a:sym typeface="Wingdings" pitchFamily="2" charset="2"/>
              </a:rPr>
              <a:t>the return that could be achieved by an investor on alternative investments with equivalent risk</a:t>
            </a:r>
          </a:p>
          <a:p>
            <a:pPr marL="483589" indent="-237398">
              <a:buFont typeface="Wingdings"/>
              <a:buChar char="à"/>
              <a:defRPr/>
            </a:pPr>
            <a:r>
              <a:rPr lang="en-US" altLang="de-DE" sz="2400" i="1" dirty="0">
                <a:ea typeface="ＭＳ Ｐゴシック" pitchFamily="34" charset="-128"/>
                <a:sym typeface="Wingdings" pitchFamily="2" charset="2"/>
              </a:rPr>
              <a:t>If IRR &gt; </a:t>
            </a:r>
            <a:r>
              <a:rPr lang="en-GB" altLang="de-DE" sz="2400" i="1" dirty="0">
                <a:ea typeface="ＭＳ Ｐゴシック" pitchFamily="34" charset="-128"/>
                <a:sym typeface="Wingdings" pitchFamily="2" charset="2"/>
              </a:rPr>
              <a:t>cost of capital, a private investor would indeed go for the project</a:t>
            </a:r>
            <a:endParaRPr lang="en-GB" altLang="de-DE" sz="2400" i="1" dirty="0">
              <a:ea typeface="ＭＳ Ｐゴシック" pitchFamily="34" charset="-128"/>
            </a:endParaRPr>
          </a:p>
          <a:p>
            <a:pPr>
              <a:defRPr/>
            </a:pPr>
            <a:endParaRPr lang="de-DE" altLang="de-DE" sz="166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3944609"/>
      </p:ext>
    </p:extLst>
  </p:cSld>
  <p:clrMapOvr>
    <a:masterClrMapping/>
  </p:clrMapOvr>
</p:sld>
</file>

<file path=ppt/slides/slide18.xml><?xml version="1.0" encoding="utf-8"?>
<p:sld xmlns:p14="http://schemas.microsoft.com/office/powerpoint/2010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 descr="" title=""/>
          <p:cNvSpPr>
            <a:spLocks noGrp="1"/>
          </p:cNvSpPr>
          <p:nvPr>
            <p:ph type="title"/>
          </p:nvPr>
        </p:nvSpPr>
        <p:spPr>
          <a:xfrm>
            <a:off x="377190" y="478081"/>
            <a:ext cx="6353542" cy="436319"/>
          </a:xfrm>
        </p:spPr>
        <p:txBody>
          <a:bodyPr>
            <a:normAutofit fontScale="90000"/>
          </a:bodyPr>
          <a:lstStyle/>
          <a:p>
            <a:pPr marL="237398" indent="-237398"/>
            <a:r>
              <a:rPr lang="en-US" altLang="de-DE" sz="3000" dirty="0">
                <a:ea typeface="ＭＳ Ｐゴシック" pitchFamily="34" charset="-128"/>
                <a:cs typeface="Georgia" pitchFamily="18" charset="0"/>
              </a:rPr>
              <a:t>Opportunity cost of capital</a:t>
            </a:r>
            <a:br>
              <a:rPr lang="en-US" altLang="de-DE" sz="1939" dirty="0">
                <a:latin typeface="Georgia" pitchFamily="18" charset="0"/>
                <a:ea typeface="ＭＳ Ｐゴシック" pitchFamily="34" charset="-128"/>
                <a:cs typeface="Georgia" pitchFamily="18" charset="0"/>
              </a:rPr>
            </a:br>
            <a:endParaRPr lang="en-US" altLang="de-DE" sz="1939" dirty="0">
              <a:latin typeface="Georgia" pitchFamily="18" charset="0"/>
              <a:ea typeface="ＭＳ Ｐゴシック" pitchFamily="34" charset="-128"/>
              <a:cs typeface="Georgia" pitchFamily="18" charset="0"/>
            </a:endParaRPr>
          </a:p>
        </p:txBody>
      </p:sp>
      <p:sp>
        <p:nvSpPr>
          <p:cNvPr id="95235" name="Content Placeholder 2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7398" indent="-237398"/>
            <a:r>
              <a:rPr lang="en-US" altLang="de-DE" sz="2000" dirty="0">
                <a:ea typeface="ＭＳ Ｐゴシック" pitchFamily="34" charset="-128"/>
              </a:rPr>
              <a:t>In this case: project fully equity financed</a:t>
            </a:r>
          </a:p>
          <a:p>
            <a:pPr marL="237398" indent="-237398"/>
            <a:r>
              <a:rPr lang="en-US" altLang="de-DE" sz="2000" dirty="0">
                <a:ea typeface="ＭＳ Ｐゴシック" pitchFamily="34" charset="-128"/>
              </a:rPr>
              <a:t>Cost of equity</a:t>
            </a:r>
            <a:r>
              <a:rPr lang="en-US" altLang="de-DE" sz="2000" i="1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de-DE" sz="2000" dirty="0">
                <a:ea typeface="ＭＳ Ｐゴシック" pitchFamily="34" charset="-128"/>
              </a:rPr>
              <a:t>estimated by the Commission on the basis of standard CAPM model (</a:t>
            </a:r>
            <a:r>
              <a:rPr lang="en-US" altLang="de-DE" sz="2000" i="1" dirty="0">
                <a:ea typeface="ＭＳ Ｐゴシック" pitchFamily="34" charset="-128"/>
              </a:rPr>
              <a:t>Capital Asset Pricing Model</a:t>
            </a:r>
            <a:r>
              <a:rPr lang="en-US" altLang="de-DE" sz="2000" dirty="0">
                <a:ea typeface="ＭＳ Ｐゴシック" pitchFamily="34" charset="-128"/>
              </a:rPr>
              <a:t>):</a:t>
            </a:r>
          </a:p>
          <a:p>
            <a:pPr marL="0" indent="0">
              <a:buNone/>
            </a:pPr>
            <a:endParaRPr lang="en-US" altLang="de-DE" sz="20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altLang="de-DE" sz="2000" dirty="0">
                <a:ea typeface="ＭＳ Ｐゴシック" pitchFamily="34" charset="-128"/>
              </a:rPr>
              <a:t>the sum of the </a:t>
            </a:r>
            <a:r>
              <a:rPr lang="en-US" altLang="de-DE" sz="2000" b="1" dirty="0">
                <a:ea typeface="ＭＳ Ｐゴシック" pitchFamily="34" charset="-128"/>
              </a:rPr>
              <a:t>“risk free rate” </a:t>
            </a:r>
            <a:r>
              <a:rPr lang="en-US" altLang="de-DE" sz="2000" dirty="0">
                <a:ea typeface="ＭＳ Ｐゴシック" pitchFamily="34" charset="-128"/>
              </a:rPr>
              <a:t>plus a </a:t>
            </a:r>
            <a:r>
              <a:rPr lang="en-US" altLang="de-DE" sz="2000" b="1" dirty="0">
                <a:ea typeface="ＭＳ Ｐゴシック" pitchFamily="34" charset="-128"/>
              </a:rPr>
              <a:t>premium</a:t>
            </a:r>
            <a:r>
              <a:rPr lang="en-US" altLang="de-DE" sz="2000" dirty="0">
                <a:ea typeface="ＭＳ Ｐゴシック" pitchFamily="34" charset="-128"/>
              </a:rPr>
              <a:t> reflecting the riskiness of the investment (proxied by the </a:t>
            </a:r>
            <a:r>
              <a:rPr lang="en-US" altLang="de-DE" sz="2000" b="1" dirty="0">
                <a:ea typeface="ＭＳ Ｐゴシック" pitchFamily="34" charset="-128"/>
              </a:rPr>
              <a:t>market risk premium </a:t>
            </a:r>
            <a:r>
              <a:rPr lang="en-US" altLang="de-DE" sz="2000" i="1" dirty="0">
                <a:ea typeface="ＭＳ Ｐゴシック" pitchFamily="34" charset="-128"/>
              </a:rPr>
              <a:t>x</a:t>
            </a:r>
            <a:r>
              <a:rPr lang="en-US" altLang="de-DE" sz="2000" dirty="0">
                <a:ea typeface="ＭＳ Ｐゴシック" pitchFamily="34" charset="-128"/>
              </a:rPr>
              <a:t> the </a:t>
            </a:r>
            <a:r>
              <a:rPr lang="en-US" altLang="de-DE" sz="2000" b="1" dirty="0">
                <a:ea typeface="ＭＳ Ｐゴシック" pitchFamily="34" charset="-128"/>
              </a:rPr>
              <a:t>“beta factor” </a:t>
            </a:r>
            <a:r>
              <a:rPr lang="en-US" altLang="de-DE" sz="2000" dirty="0">
                <a:ea typeface="ＭＳ Ｐゴシック" pitchFamily="34" charset="-128"/>
              </a:rPr>
              <a:t>for the investment)</a:t>
            </a:r>
          </a:p>
          <a:p>
            <a:pPr marL="237398" indent="-237398"/>
            <a:endParaRPr lang="en-US" altLang="de-DE" sz="1661" dirty="0">
              <a:ea typeface="ＭＳ Ｐゴシック" pitchFamily="34" charset="-128"/>
            </a:endParaRPr>
          </a:p>
        </p:txBody>
      </p:sp>
      <p:graphicFrame>
        <p:nvGraphicFramePr>
          <p:cNvPr id="95238" name="Object 1" descr="" title="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107879"/>
              </p:ext>
            </p:extLst>
          </p:nvPr>
        </p:nvGraphicFramePr>
        <p:xfrm>
          <a:off x="641064" y="3968846"/>
          <a:ext cx="7969536" cy="136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33223200" imgH="5791200" progId="Equation.3">
                  <p:embed/>
                </p:oleObj>
              </mc:Choice>
              <mc:Fallback>
                <p:oleObj name="Формула" r:id="rId2" imgW="33223200" imgH="5791200" progId="Equation.3">
                  <p:embed/>
                  <p:pic>
                    <p:nvPicPr>
                      <p:cNvPr id="95238" name="Object 1" descr="" titl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64" y="3968846"/>
                        <a:ext cx="7969536" cy="1365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762636"/>
      </p:ext>
    </p:extLst>
  </p:cSld>
  <p:clrMapOvr>
    <a:masterClrMapping/>
  </p:clrMapOvr>
</p:sld>
</file>

<file path=ppt/slides/slide19.xml><?xml version="1.0" encoding="utf-8"?>
<p:sld xmlns:a14="http://schemas.microsoft.com/office/drawing/2010/main" xmlns:p14="http://schemas.microsoft.com/office/powerpoint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 descr="" title="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580307" indent="-580307"/>
            <a:r>
              <a:rPr lang="en-GB" altLang="en-US" sz="2700" dirty="0">
                <a:ea typeface="ＭＳ Ｐゴシック" pitchFamily="34" charset="-128"/>
                <a:cs typeface="Georgia" pitchFamily="18" charset="0"/>
              </a:rPr>
              <a:t>Opportunity cost of capital (cont’d)</a:t>
            </a:r>
          </a:p>
        </p:txBody>
      </p:sp>
      <p:sp>
        <p:nvSpPr>
          <p:cNvPr id="96259" name="Rectangle 4" descr="" title=""/>
          <p:cNvSpPr>
            <a:spLocks noChangeArrowheads="1"/>
          </p:cNvSpPr>
          <p:nvPr/>
        </p:nvSpPr>
        <p:spPr bwMode="auto">
          <a:xfrm>
            <a:off x="4479637" y="923665"/>
            <a:ext cx="184731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5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30000"/>
              </a:spcBef>
              <a:buClr>
                <a:schemeClr val="tx1"/>
              </a:buClr>
              <a:buFont typeface="Arial Narrow" pitchFamily="34" charset="0"/>
              <a:buChar char="−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1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algn="l">
              <a:spcBef>
                <a:spcPct val="10000"/>
              </a:spcBef>
              <a:buClr>
                <a:schemeClr val="tx1"/>
              </a:buClr>
              <a:buFont typeface="Arial Narrow" pitchFamily="34" charset="0"/>
              <a:buChar char="−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algn="l">
              <a:spcBef>
                <a:spcPct val="1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108">
              <a:latin typeface="Arial" pitchFamily="34" charset="0"/>
            </a:endParaRPr>
          </a:p>
        </p:txBody>
      </p:sp>
      <p:sp>
        <p:nvSpPr>
          <p:cNvPr id="96260" name="Rectangle 6" descr="" title=""/>
          <p:cNvSpPr>
            <a:spLocks noChangeArrowheads="1"/>
          </p:cNvSpPr>
          <p:nvPr/>
        </p:nvSpPr>
        <p:spPr bwMode="auto">
          <a:xfrm>
            <a:off x="4479637" y="923665"/>
            <a:ext cx="184731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5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30000"/>
              </a:spcBef>
              <a:buClr>
                <a:schemeClr val="tx1"/>
              </a:buClr>
              <a:buFont typeface="Arial Narrow" pitchFamily="34" charset="0"/>
              <a:buChar char="−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1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algn="l">
              <a:spcBef>
                <a:spcPct val="10000"/>
              </a:spcBef>
              <a:buClr>
                <a:schemeClr val="tx1"/>
              </a:buClr>
              <a:buFont typeface="Arial Narrow" pitchFamily="34" charset="0"/>
              <a:buChar char="−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algn="l">
              <a:spcBef>
                <a:spcPct val="1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108">
              <a:latin typeface="Arial" pitchFamily="34" charset="0"/>
            </a:endParaRPr>
          </a:p>
        </p:txBody>
      </p:sp>
      <p:sp>
        <p:nvSpPr>
          <p:cNvPr id="96261" name="Rectangle 8" descr="" title=""/>
          <p:cNvSpPr>
            <a:spLocks noChangeArrowheads="1"/>
          </p:cNvSpPr>
          <p:nvPr/>
        </p:nvSpPr>
        <p:spPr bwMode="auto">
          <a:xfrm>
            <a:off x="4479637" y="3162406"/>
            <a:ext cx="184731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5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30000"/>
              </a:spcBef>
              <a:buClr>
                <a:schemeClr val="tx1"/>
              </a:buClr>
              <a:buFont typeface="Arial Narrow" pitchFamily="34" charset="0"/>
              <a:buChar char="−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1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 algn="l">
              <a:spcBef>
                <a:spcPct val="10000"/>
              </a:spcBef>
              <a:buClr>
                <a:schemeClr val="tx1"/>
              </a:buClr>
              <a:buFont typeface="Arial Narrow" pitchFamily="34" charset="0"/>
              <a:buChar char="−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 algn="l">
              <a:spcBef>
                <a:spcPct val="1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108">
              <a:latin typeface="Arial" pitchFamily="34" charset="0"/>
            </a:endParaRPr>
          </a:p>
        </p:txBody>
      </p:sp>
      <p:graphicFrame>
        <p:nvGraphicFramePr>
          <p:cNvPr id="2" name="Table 1" descr="" title="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709346"/>
              </p:ext>
            </p:extLst>
          </p:nvPr>
        </p:nvGraphicFramePr>
        <p:xfrm>
          <a:off x="373792" y="2057400"/>
          <a:ext cx="8541608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2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3724"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5" marR="68585" marT="31635" marB="316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</a:rPr>
                        <a:t>Commission’s estimate</a:t>
                      </a:r>
                    </a:p>
                  </a:txBody>
                  <a:tcPr marL="68585" marR="68585" marT="31635" marB="31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solidFill>
                            <a:schemeClr val="tx1"/>
                          </a:solidFill>
                        </a:rPr>
                        <a:t>Spain’s estimate</a:t>
                      </a:r>
                    </a:p>
                  </a:txBody>
                  <a:tcPr marL="68585" marR="68585" marT="31635" marB="316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572">
                <a:tc>
                  <a:txBody>
                    <a:bodyPr/>
                    <a:lstStyle/>
                    <a:p>
                      <a:r>
                        <a:rPr lang="en-GB" sz="1400" b="0"/>
                        <a:t>Risk free rate  (10 year gov. bonds in Spain</a:t>
                      </a:r>
                      <a:r>
                        <a:rPr lang="en-GB" sz="1400" b="0" baseline="0"/>
                        <a:t>, </a:t>
                      </a:r>
                      <a:r>
                        <a:rPr lang="en-GB" sz="1400" b="0"/>
                        <a:t>2004)</a:t>
                      </a:r>
                    </a:p>
                  </a:txBody>
                  <a:tcPr marL="68585" marR="68585" marT="31635" marB="31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4.1%</a:t>
                      </a:r>
                    </a:p>
                  </a:txBody>
                  <a:tcPr marL="68585" marR="68585" marT="31635" marB="316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/>
                        <a:t>4.1%</a:t>
                      </a:r>
                    </a:p>
                  </a:txBody>
                  <a:tcPr marL="68585" marR="68585" marT="31635" marB="316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27">
                <a:tc>
                  <a:txBody>
                    <a:bodyPr/>
                    <a:lstStyle/>
                    <a:p>
                      <a:r>
                        <a:rPr lang="en-GB" sz="1400" b="0"/>
                        <a:t>Market</a:t>
                      </a:r>
                      <a:r>
                        <a:rPr lang="en-GB" sz="1400" b="0" baseline="0"/>
                        <a:t> risk premium</a:t>
                      </a:r>
                      <a:endParaRPr lang="en-GB" sz="1400" b="0"/>
                    </a:p>
                  </a:txBody>
                  <a:tcPr marL="68585" marR="68585" marT="31635" marB="31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/>
                        <a:t>6.8%</a:t>
                      </a:r>
                    </a:p>
                  </a:txBody>
                  <a:tcPr marL="68585" marR="68585" marT="31635" marB="31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/>
                        <a:t>4%</a:t>
                      </a:r>
                    </a:p>
                  </a:txBody>
                  <a:tcPr marL="68585" marR="68585" marT="31635" marB="316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450">
                <a:tc>
                  <a:txBody>
                    <a:bodyPr/>
                    <a:lstStyle/>
                    <a:p>
                      <a:r>
                        <a:rPr lang="en-GB" sz="1400" b="0"/>
                        <a:t>Beta</a:t>
                      </a:r>
                    </a:p>
                  </a:txBody>
                  <a:tcPr marL="68585" marR="68585" marT="31635" marB="31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/>
                        <a:t>1.5-1.68</a:t>
                      </a:r>
                    </a:p>
                    <a:p>
                      <a:pPr algn="ctr"/>
                      <a:r>
                        <a:rPr lang="en-US" sz="1400" b="0"/>
                        <a:t>(based on investment reports on two direct competitors)</a:t>
                      </a:r>
                      <a:endParaRPr lang="en-GB" sz="1400" b="0"/>
                    </a:p>
                  </a:txBody>
                  <a:tcPr marL="68585" marR="68585" marT="31635" marB="31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/>
                        <a:t>0.38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(based on data extractions 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database)</a:t>
                      </a:r>
                      <a:endParaRPr lang="en-GB" sz="1400" b="0"/>
                    </a:p>
                  </a:txBody>
                  <a:tcPr marL="68585" marR="68585" marT="31635" marB="316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127">
                <a:tc>
                  <a:txBody>
                    <a:bodyPr/>
                    <a:lstStyle/>
                    <a:p>
                      <a:r>
                        <a:rPr lang="en-GB" sz="1400" b="0" dirty="0"/>
                        <a:t>Cost</a:t>
                      </a:r>
                      <a:r>
                        <a:rPr lang="en-GB" sz="1400" b="0" baseline="0" dirty="0"/>
                        <a:t> of equity </a:t>
                      </a:r>
                      <a:endParaRPr lang="en-GB" sz="1400" b="0" dirty="0"/>
                    </a:p>
                  </a:txBody>
                  <a:tcPr marL="68585" marR="68585" marT="31635" marB="31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/>
                        <a:t>≈ 14%</a:t>
                      </a:r>
                    </a:p>
                  </a:txBody>
                  <a:tcPr marL="68585" marR="68585" marT="31635" marB="31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≈ 5%</a:t>
                      </a:r>
                    </a:p>
                  </a:txBody>
                  <a:tcPr marL="68585" marR="68585" marT="31635" marB="316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6288" name="Slide Number Placeholder 2" descr="" title=""/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fr-FR" sz="554" dirty="0"/>
          </a:p>
        </p:txBody>
      </p:sp>
      <p:sp>
        <p:nvSpPr>
          <p:cNvPr id="96289" name="Rectangle 3" descr="" title=""/>
          <p:cNvSpPr>
            <a:spLocks noChangeArrowheads="1"/>
          </p:cNvSpPr>
          <p:nvPr/>
        </p:nvSpPr>
        <p:spPr bwMode="auto">
          <a:xfrm>
            <a:off x="509717" y="1295400"/>
            <a:ext cx="665601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de-DE" sz="2100" dirty="0">
                <a:latin typeface="+mn-lt"/>
              </a:rPr>
              <a:t>Quite some divergence in CAPM estimates …</a:t>
            </a:r>
          </a:p>
        </p:txBody>
      </p:sp>
      <p:sp>
        <p:nvSpPr>
          <p:cNvPr id="96290" name="TextBox 8" descr="" title=""/>
          <p:cNvSpPr txBox="1">
            <a:spLocks noChangeArrowheads="1"/>
          </p:cNvSpPr>
          <p:nvPr/>
        </p:nvSpPr>
        <p:spPr bwMode="auto">
          <a:xfrm>
            <a:off x="1626577" y="6104412"/>
            <a:ext cx="5396523" cy="2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fr-FR" sz="831" dirty="0"/>
              <a:t>Source: Commission Decision, cost of capital analysis for 2004 business plan. Commission estimate of cost of capital for 2000: 16,66%   </a:t>
            </a:r>
            <a:endParaRPr lang="en-GB" altLang="fr-FR" sz="831" dirty="0"/>
          </a:p>
        </p:txBody>
      </p:sp>
    </p:spTree>
    <p:extLst>
      <p:ext uri="{BB962C8B-B14F-4D97-AF65-F5344CB8AC3E}">
        <p14:creationId xmlns:p14="http://schemas.microsoft.com/office/powerpoint/2010/main" val="1578519608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FE3DC1E1-8D84-4FAC-A7DF-747E52D7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fr-BE" dirty="0"/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E2FC2F9A-9515-D883-0820-EBAE8B136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Methodologies</a:t>
            </a:r>
          </a:p>
          <a:p>
            <a:r>
              <a:rPr lang="en-US" sz="3600" dirty="0"/>
              <a:t>EU case-law</a:t>
            </a:r>
          </a:p>
          <a:p>
            <a:r>
              <a:rPr lang="en-US" sz="3600" dirty="0"/>
              <a:t>One case study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11031612"/>
      </p:ext>
    </p:extLst>
  </p:cSld>
  <p:clrMapOvr>
    <a:masterClrMapping/>
  </p:clrMapOvr>
</p:sld>
</file>

<file path=ppt/slides/slide2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 descr="" title="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de-DE" sz="2700">
                <a:ea typeface="ＭＳ Ｐゴシック" pitchFamily="34" charset="-128"/>
                <a:cs typeface="Georgia" pitchFamily="18" charset="0"/>
              </a:rPr>
              <a:t>Sensitivity analysis</a:t>
            </a:r>
            <a:endParaRPr lang="de-DE" altLang="de-DE" sz="2700">
              <a:ea typeface="ＭＳ Ｐゴシック" pitchFamily="34" charset="-128"/>
              <a:cs typeface="Georgia" pitchFamily="18" charset="0"/>
            </a:endParaRPr>
          </a:p>
        </p:txBody>
      </p:sp>
      <p:sp>
        <p:nvSpPr>
          <p:cNvPr id="97283" name="Content Placeholder 2" descr="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7398" indent="-237398"/>
            <a:r>
              <a:rPr lang="en-GB" altLang="de-DE" sz="2400" dirty="0">
                <a:ea typeface="ＭＳ Ｐゴシック" pitchFamily="34" charset="-128"/>
              </a:rPr>
              <a:t>Commission checked cost of capital estimate with historic accounting returns (ROCE) for different peer groups in the period 2000-2007</a:t>
            </a:r>
          </a:p>
          <a:p>
            <a:pPr marL="237398" indent="-237398"/>
            <a:r>
              <a:rPr lang="en-GB" altLang="de-DE" sz="2400" dirty="0">
                <a:ea typeface="ＭＳ Ｐゴシック" pitchFamily="34" charset="-128"/>
              </a:rPr>
              <a:t>Historic accounting returns ≠ forward looking cost of capital, but still a useful exercise </a:t>
            </a:r>
          </a:p>
          <a:p>
            <a:pPr marL="237398" indent="-237398"/>
            <a:r>
              <a:rPr lang="en-GB" altLang="de-DE" sz="2400" dirty="0">
                <a:ea typeface="ＭＳ Ｐゴシック" pitchFamily="34" charset="-128"/>
              </a:rPr>
              <a:t>Historic accounting returns found to be in the range of [10.1 - </a:t>
            </a:r>
            <a:r>
              <a:rPr lang="de-DE" altLang="de-DE" sz="2400" dirty="0">
                <a:ea typeface="ＭＳ Ｐゴシック" pitchFamily="34" charset="-128"/>
              </a:rPr>
              <a:t>12.26]% </a:t>
            </a:r>
          </a:p>
        </p:txBody>
      </p:sp>
    </p:spTree>
    <p:extLst>
      <p:ext uri="{BB962C8B-B14F-4D97-AF65-F5344CB8AC3E}">
        <p14:creationId xmlns:p14="http://schemas.microsoft.com/office/powerpoint/2010/main" val="3744405877"/>
      </p:ext>
    </p:extLst>
  </p:cSld>
  <p:clrMapOvr>
    <a:masterClrMapping/>
  </p:clrMapOvr>
</p:sld>
</file>

<file path=ppt/slides/slide2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 descr="" titl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de-DE" sz="2400" dirty="0">
                <a:ea typeface="ＭＳ Ｐゴシック" pitchFamily="34" charset="-128"/>
              </a:rPr>
              <a:t>General Court upheld the negative </a:t>
            </a:r>
            <a:r>
              <a:rPr lang="en-GB" altLang="de-DE" sz="2400" dirty="0">
                <a:ea typeface="ＭＳ Ｐゴシック" pitchFamily="34" charset="-128"/>
              </a:rPr>
              <a:t>decision </a:t>
            </a:r>
            <a:r>
              <a:rPr lang="en-US" altLang="de-DE" sz="2400" dirty="0">
                <a:ea typeface="ＭＳ Ｐゴシック" pitchFamily="34" charset="-128"/>
              </a:rPr>
              <a:t>T-319/12 &amp; T-321/12</a:t>
            </a:r>
            <a:endParaRPr lang="de-DE" altLang="de-DE" sz="2400" dirty="0">
              <a:ea typeface="ＭＳ Ｐゴシック" pitchFamily="34" charset="-128"/>
              <a:cs typeface="Georgia" pitchFamily="18" charset="0"/>
            </a:endParaRPr>
          </a:p>
        </p:txBody>
      </p:sp>
      <p:sp>
        <p:nvSpPr>
          <p:cNvPr id="30723" name="Content Placeholder 2" descr="" title=""/>
          <p:cNvSpPr>
            <a:spLocks noGrp="1"/>
          </p:cNvSpPr>
          <p:nvPr>
            <p:ph idx="1"/>
          </p:nvPr>
        </p:nvSpPr>
        <p:spPr>
          <a:xfrm>
            <a:off x="308610" y="1219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237398" indent="-237398">
              <a:defRPr/>
            </a:pPr>
            <a:r>
              <a:rPr lang="en-US" altLang="de-DE" sz="2175" dirty="0">
                <a:solidFill>
                  <a:srgbClr val="005596"/>
                </a:solidFill>
                <a:ea typeface="ＭＳ Ｐゴシック" pitchFamily="34" charset="-128"/>
              </a:rPr>
              <a:t>Methodology</a:t>
            </a:r>
            <a:r>
              <a:rPr lang="en-US" altLang="de-DE" sz="2175" dirty="0">
                <a:ea typeface="ＭＳ Ｐゴシック" pitchFamily="34" charset="-128"/>
              </a:rPr>
              <a:t>: 	</a:t>
            </a:r>
          </a:p>
          <a:p>
            <a:pPr lvl="1">
              <a:buFont typeface="Arial Narrow" panose="020B0606020202030204" pitchFamily="34" charset="0"/>
              <a:buChar char="-"/>
              <a:defRPr/>
            </a:pPr>
            <a:r>
              <a:rPr lang="en-US" altLang="de-DE" sz="1725" dirty="0">
                <a:ea typeface="ＭＳ Ｐゴシック" pitchFamily="34" charset="-128"/>
              </a:rPr>
              <a:t>average return of the sector only indicative: go deeper into the context</a:t>
            </a:r>
          </a:p>
          <a:p>
            <a:pPr lvl="1">
              <a:buFont typeface="Arial Narrow" panose="020B0606020202030204" pitchFamily="34" charset="0"/>
              <a:buChar char="-"/>
              <a:defRPr/>
            </a:pPr>
            <a:r>
              <a:rPr lang="en-US" altLang="de-DE" sz="1725" dirty="0">
                <a:ea typeface="ＭＳ Ｐゴシック" pitchFamily="34" charset="-128"/>
              </a:rPr>
              <a:t>“CAPM approach” valid</a:t>
            </a:r>
          </a:p>
          <a:p>
            <a:pPr lvl="1">
              <a:buFont typeface="Arial Narrow" panose="020B0606020202030204" pitchFamily="34" charset="0"/>
              <a:buChar char="-"/>
              <a:defRPr/>
            </a:pPr>
            <a:r>
              <a:rPr lang="en-US" altLang="de-DE" sz="1725" dirty="0">
                <a:ea typeface="ＭＳ Ｐゴシック" pitchFamily="34" charset="-128"/>
              </a:rPr>
              <a:t>consultant reports not enough; private investor should critically review</a:t>
            </a:r>
          </a:p>
          <a:p>
            <a:pPr lvl="1">
              <a:buFont typeface="Arial Narrow" panose="020B0606020202030204" pitchFamily="34" charset="0"/>
              <a:buChar char="-"/>
              <a:defRPr/>
            </a:pPr>
            <a:r>
              <a:rPr lang="en-US" altLang="de-DE" sz="1725" dirty="0">
                <a:ea typeface="ＭＳ Ｐゴシック" pitchFamily="34" charset="-128"/>
              </a:rPr>
              <a:t>sensitivity tests, comparability of the benchmarks </a:t>
            </a:r>
          </a:p>
          <a:p>
            <a:pPr lvl="1">
              <a:buFont typeface="Arial Narrow" panose="020B0606020202030204" pitchFamily="34" charset="0"/>
              <a:buChar char="-"/>
              <a:defRPr/>
            </a:pPr>
            <a:r>
              <a:rPr lang="en-US" altLang="de-DE" sz="1725" dirty="0">
                <a:ea typeface="ＭＳ Ｐゴシック" pitchFamily="34" charset="-128"/>
              </a:rPr>
              <a:t>margin of appreciation by the State: “return side” instead of “cost of capital” side</a:t>
            </a:r>
          </a:p>
          <a:p>
            <a:pPr marL="237398" indent="-237398">
              <a:defRPr/>
            </a:pPr>
            <a:r>
              <a:rPr lang="en-US" altLang="de-DE" sz="2175" dirty="0">
                <a:solidFill>
                  <a:srgbClr val="005596"/>
                </a:solidFill>
                <a:ea typeface="ＭＳ Ｐゴシック" pitchFamily="34" charset="-128"/>
              </a:rPr>
              <a:t>Choice of parameters</a:t>
            </a:r>
            <a:r>
              <a:rPr lang="en-US" altLang="de-DE" sz="2175" dirty="0">
                <a:ea typeface="ＭＳ Ｐゴシック" pitchFamily="34" charset="-128"/>
              </a:rPr>
              <a:t>:  </a:t>
            </a:r>
          </a:p>
          <a:p>
            <a:pPr lvl="1">
              <a:defRPr/>
            </a:pPr>
            <a:r>
              <a:rPr lang="en-US" altLang="de-DE" sz="1725" dirty="0">
                <a:ea typeface="ＭＳ Ｐゴシック" pitchFamily="34" charset="-128"/>
              </a:rPr>
              <a:t>Commission correct on average market risk premium (right time periods and Spain)</a:t>
            </a:r>
          </a:p>
          <a:p>
            <a:pPr lvl="1">
              <a:defRPr/>
            </a:pPr>
            <a:r>
              <a:rPr lang="en-US" altLang="de-DE" sz="1725" dirty="0">
                <a:ea typeface="ＭＳ Ｐゴシック" pitchFamily="34" charset="-128"/>
              </a:rPr>
              <a:t>Commission correct in basing its estimate of beta on investment reports on two close competitors</a:t>
            </a:r>
          </a:p>
          <a:p>
            <a:pPr lvl="1">
              <a:defRPr/>
            </a:pPr>
            <a:r>
              <a:rPr lang="en-US" altLang="de-DE" sz="1725" dirty="0">
                <a:ea typeface="ＭＳ Ｐゴシック" pitchFamily="34" charset="-128"/>
              </a:rPr>
              <a:t>Spain’s estimate of beta (0,38) cannot be correct. It signals a risk profile that is even lower than the market average</a:t>
            </a:r>
          </a:p>
          <a:p>
            <a:pPr marL="237398" indent="-237398">
              <a:defRPr/>
            </a:pPr>
            <a:r>
              <a:rPr lang="en-US" altLang="de-DE" sz="2175" dirty="0">
                <a:solidFill>
                  <a:srgbClr val="005596"/>
                </a:solidFill>
                <a:ea typeface="ＭＳ Ｐゴシック" pitchFamily="34" charset="-128"/>
              </a:rPr>
              <a:t>Business plan</a:t>
            </a:r>
            <a:r>
              <a:rPr lang="en-US" altLang="de-DE" sz="2175" dirty="0">
                <a:ea typeface="ＭＳ Ｐゴシック" pitchFamily="34" charset="-128"/>
              </a:rPr>
              <a:t>:  </a:t>
            </a:r>
          </a:p>
          <a:p>
            <a:pPr lvl="1">
              <a:defRPr/>
            </a:pPr>
            <a:r>
              <a:rPr lang="en-US" altLang="de-DE" sz="1725" dirty="0">
                <a:ea typeface="ＭＳ Ｐゴシック" pitchFamily="34" charset="-128"/>
              </a:rPr>
              <a:t>Commission took business plan of Ciudad de la Luz at face value</a:t>
            </a:r>
            <a:endParaRPr lang="en-US" altLang="de-DE" sz="1725" dirty="0">
              <a:ea typeface="ＭＳ Ｐゴシック" pitchFamily="34" charset="-128"/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altLang="de-DE" sz="1725" dirty="0">
                <a:ea typeface="ＭＳ Ｐゴシック" pitchFamily="34" charset="-128"/>
                <a:sym typeface="Wingdings" panose="05000000000000000000" pitchFamily="2" charset="2"/>
              </a:rPr>
              <a:t>Commission was wrong not to take into account the possible ancillary revenues from the hotel and services activity of </a:t>
            </a:r>
            <a:r>
              <a:rPr lang="en-US" altLang="de-DE" sz="1725" dirty="0">
                <a:ea typeface="ＭＳ Ｐゴシック" pitchFamily="34" charset="-128"/>
              </a:rPr>
              <a:t>Ciudad de la Luz (h</a:t>
            </a:r>
            <a:r>
              <a:rPr lang="en-US" altLang="de-DE" sz="1725" dirty="0">
                <a:ea typeface="ＭＳ Ｐゴシック" pitchFamily="34" charset="-128"/>
                <a:sym typeface="Wingdings" panose="05000000000000000000" pitchFamily="2" charset="2"/>
              </a:rPr>
              <a:t>owever, these extra profits would not have made a difference)</a:t>
            </a:r>
            <a:r>
              <a:rPr lang="de-DE" altLang="de-DE" sz="1725" dirty="0">
                <a:ea typeface="ＭＳ Ｐゴシック" pitchFamily="34" charset="-128"/>
              </a:rPr>
              <a:t>. </a:t>
            </a:r>
          </a:p>
          <a:p>
            <a:pPr lvl="1">
              <a:buFont typeface="Arial Narrow" panose="020B0606020202030204" pitchFamily="34" charset="0"/>
              <a:buChar char="-"/>
              <a:defRPr/>
            </a:pPr>
            <a:endParaRPr lang="de-DE" altLang="de-DE" sz="165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996907"/>
      </p:ext>
    </p:extLst>
  </p:cSld>
  <p:clrMapOvr>
    <a:masterClrMapping/>
  </p:clrMapOvr>
</p:sld>
</file>

<file path=ppt/slides/slide2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descr="" title="">
            <a:extLst>
              <a:ext uri="{FF2B5EF4-FFF2-40B4-BE49-F238E27FC236}">
                <a16:creationId xmlns:a16="http://schemas.microsoft.com/office/drawing/2014/main" id="{05C36896-C740-309C-0EED-26728E54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6517" y="6372386"/>
            <a:ext cx="504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195DD2-6456-A64D-9CC5-34749BFD4A2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A6776720-2932-6A6D-FB49-247C52B6A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705" y="1143000"/>
            <a:ext cx="5467353" cy="3124200"/>
          </a:xfrm>
          <a:prstGeom prst="rect">
            <a:avLst/>
          </a:prstGeom>
        </p:spPr>
      </p:pic>
      <p:pic>
        <p:nvPicPr>
          <p:cNvPr id="4" name="Picture 3" descr="" title="">
            <a:extLst>
              <a:ext uri="{FF2B5EF4-FFF2-40B4-BE49-F238E27FC236}">
                <a16:creationId xmlns:a16="http://schemas.microsoft.com/office/drawing/2014/main" id="{1524228B-5E7C-CB76-BE12-D627BF13B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478" y="4359271"/>
            <a:ext cx="2382005" cy="2013111"/>
          </a:xfrm>
          <a:prstGeom prst="rect">
            <a:avLst/>
          </a:prstGeom>
        </p:spPr>
      </p:pic>
      <p:pic>
        <p:nvPicPr>
          <p:cNvPr id="2" name="Picture 1" descr="" title="">
            <a:extLst>
              <a:ext uri="{FF2B5EF4-FFF2-40B4-BE49-F238E27FC236}">
                <a16:creationId xmlns:a16="http://schemas.microsoft.com/office/drawing/2014/main" id="{1E9C4020-A9EB-9E7B-BBAC-A38141883B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05100"/>
            <a:ext cx="402001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67885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14F4DC1C-A1EC-B2BB-8879-D5F39E48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 err="1"/>
              <a:t>Assessment</a:t>
            </a:r>
            <a:r>
              <a:rPr lang="fr-BE" sz="3200" dirty="0"/>
              <a:t> </a:t>
            </a:r>
            <a:r>
              <a:rPr lang="fr-BE" sz="3200" dirty="0" err="1"/>
              <a:t>methodologies</a:t>
            </a:r>
            <a:br>
              <a:rPr lang="fr-BE" sz="3200" dirty="0"/>
            </a:br>
            <a:r>
              <a:rPr lang="fr-BE" sz="3200" dirty="0"/>
              <a:t>2016 Notion of </a:t>
            </a:r>
            <a:r>
              <a:rPr lang="fr-BE" sz="3200" dirty="0" err="1"/>
              <a:t>aid</a:t>
            </a:r>
            <a:r>
              <a:rPr lang="fr-BE" sz="3200" dirty="0"/>
              <a:t> Notice</a:t>
            </a:r>
            <a:endParaRPr lang="fr-BE" dirty="0"/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C97C6DA0-6DB3-09CF-F45B-1733CB031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fr-BE" dirty="0"/>
              <a:t>Direct</a:t>
            </a:r>
          </a:p>
          <a:p>
            <a:pPr lvl="1"/>
            <a:r>
              <a:rPr lang="fr-BE" dirty="0" err="1"/>
              <a:t>Competitive</a:t>
            </a:r>
            <a:r>
              <a:rPr lang="fr-BE" dirty="0"/>
              <a:t> Tender</a:t>
            </a:r>
          </a:p>
          <a:p>
            <a:pPr lvl="1"/>
            <a:r>
              <a:rPr lang="fr-BE" dirty="0"/>
              <a:t>Pari passu situation</a:t>
            </a:r>
          </a:p>
          <a:p>
            <a:r>
              <a:rPr lang="fr-BE" dirty="0"/>
              <a:t>Indirect</a:t>
            </a:r>
          </a:p>
          <a:p>
            <a:pPr lvl="1"/>
            <a:r>
              <a:rPr lang="fr-BE" dirty="0"/>
              <a:t>Benchmarking</a:t>
            </a:r>
          </a:p>
          <a:p>
            <a:pPr lvl="1"/>
            <a:r>
              <a:rPr lang="fr-BE" dirty="0" err="1"/>
              <a:t>Other</a:t>
            </a:r>
            <a:r>
              <a:rPr lang="fr-BE" dirty="0"/>
              <a:t> </a:t>
            </a:r>
            <a:r>
              <a:rPr lang="fr-BE" dirty="0" err="1"/>
              <a:t>assessment</a:t>
            </a:r>
            <a:r>
              <a:rPr lang="fr-BE" dirty="0"/>
              <a:t> </a:t>
            </a:r>
            <a:r>
              <a:rPr lang="fr-BE" dirty="0" err="1"/>
              <a:t>methodologies</a:t>
            </a:r>
            <a:r>
              <a:rPr lang="fr-BE" dirty="0"/>
              <a:t> :</a:t>
            </a:r>
          </a:p>
          <a:p>
            <a:pPr lvl="2"/>
            <a:r>
              <a:rPr lang="fr-BE" dirty="0" err="1"/>
              <a:t>IRR</a:t>
            </a:r>
            <a:r>
              <a:rPr lang="fr-BE" dirty="0"/>
              <a:t> (</a:t>
            </a:r>
            <a:r>
              <a:rPr lang="fr-BE" dirty="0" err="1"/>
              <a:t>Internal</a:t>
            </a:r>
            <a:r>
              <a:rPr lang="fr-BE" dirty="0"/>
              <a:t> Rate of Return)</a:t>
            </a:r>
          </a:p>
          <a:p>
            <a:pPr lvl="2"/>
            <a:r>
              <a:rPr lang="fr-BE" dirty="0"/>
              <a:t>ROE (Return on </a:t>
            </a:r>
            <a:r>
              <a:rPr lang="fr-BE" dirty="0" err="1"/>
              <a:t>Equity</a:t>
            </a:r>
            <a:r>
              <a:rPr lang="fr-BE" dirty="0"/>
              <a:t>)</a:t>
            </a:r>
          </a:p>
          <a:p>
            <a:pPr lvl="2"/>
            <a:r>
              <a:rPr lang="fr-BE" dirty="0"/>
              <a:t>ROCE (Return on Capital </a:t>
            </a:r>
            <a:r>
              <a:rPr lang="fr-BE" dirty="0" err="1"/>
              <a:t>Employed</a:t>
            </a:r>
            <a:r>
              <a:rPr lang="fr-BE" dirty="0"/>
              <a:t>)</a:t>
            </a:r>
          </a:p>
          <a:p>
            <a:pPr lvl="2"/>
            <a:r>
              <a:rPr lang="fr-BE" dirty="0" err="1"/>
              <a:t>NPV</a:t>
            </a:r>
            <a:r>
              <a:rPr lang="fr-BE" dirty="0"/>
              <a:t> (Net </a:t>
            </a:r>
            <a:r>
              <a:rPr lang="fr-BE" dirty="0" err="1"/>
              <a:t>Present</a:t>
            </a:r>
            <a:r>
              <a:rPr lang="fr-BE" dirty="0"/>
              <a:t> Value)</a:t>
            </a:r>
          </a:p>
          <a:p>
            <a:pPr lvl="2"/>
            <a:r>
              <a:rPr lang="fr-BE" dirty="0" err="1"/>
              <a:t>CAPM</a:t>
            </a:r>
            <a:r>
              <a:rPr lang="fr-BE" dirty="0"/>
              <a:t> (Capital Asset Pricing Model)</a:t>
            </a:r>
          </a:p>
          <a:p>
            <a:pPr lvl="2"/>
            <a:r>
              <a:rPr lang="fr-BE" dirty="0"/>
              <a:t>Expert valuation</a:t>
            </a:r>
          </a:p>
        </p:txBody>
      </p:sp>
      <p:pic>
        <p:nvPicPr>
          <p:cNvPr id="4" name="Picture 3" descr="" title="">
            <a:extLst>
              <a:ext uri="{FF2B5EF4-FFF2-40B4-BE49-F238E27FC236}">
                <a16:creationId xmlns:a16="http://schemas.microsoft.com/office/drawing/2014/main" id="{0286DC25-B762-AA6F-5FBE-F72AA19A0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918555"/>
            <a:ext cx="1577255" cy="22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33829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5F95CE58-1089-1555-F9BB-08604B53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from EU case-law (1) </a:t>
            </a:r>
            <a:endParaRPr lang="fr-BE" dirty="0"/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B3F5F88D-6E8F-2186-F290-533918E4D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Q1 -</a:t>
            </a:r>
            <a:r>
              <a:rPr lang="en-US" i="1" dirty="0"/>
              <a:t> Applicability 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Is the measure comparable to the conduct of commercial operators?</a:t>
            </a:r>
            <a:r>
              <a:rPr lang="en-US" dirty="0"/>
              <a:t>”</a:t>
            </a:r>
          </a:p>
          <a:p>
            <a:r>
              <a:rPr lang="en-US" dirty="0"/>
              <a:t>If yes: Q2 – </a:t>
            </a:r>
            <a:r>
              <a:rPr lang="en-US" i="1" dirty="0"/>
              <a:t>Application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What would a commercial operator do?</a:t>
            </a:r>
            <a:r>
              <a:rPr lang="en-US" dirty="0"/>
              <a:t>”</a:t>
            </a:r>
          </a:p>
          <a:p>
            <a:r>
              <a:rPr lang="en-US" dirty="0"/>
              <a:t>Nature, subject-matter, context, objective of measure, rules to which the measure is subject</a:t>
            </a:r>
          </a:p>
          <a:p>
            <a:r>
              <a:rPr lang="en-US" sz="1400" dirty="0"/>
              <a:t>C-341/06 P &amp; C-342/06 P </a:t>
            </a:r>
            <a:r>
              <a:rPr lang="en-US" sz="1400" i="1" dirty="0" err="1"/>
              <a:t>UFEX</a:t>
            </a:r>
            <a:r>
              <a:rPr lang="en-US" sz="1400" i="1" dirty="0"/>
              <a:t> IV</a:t>
            </a:r>
            <a:r>
              <a:rPr lang="en-US" sz="1400" dirty="0"/>
              <a:t>, no </a:t>
            </a:r>
            <a:r>
              <a:rPr lang="en-US" sz="1400" dirty="0" err="1"/>
              <a:t>MEOP</a:t>
            </a:r>
            <a:r>
              <a:rPr lang="en-US" sz="1400" dirty="0"/>
              <a:t> if impossible to compare State’s conduct with private operator (infrastructure no private operator would ever have been able to create) </a:t>
            </a:r>
          </a:p>
          <a:p>
            <a:r>
              <a:rPr lang="en-US" sz="1400" dirty="0"/>
              <a:t>C-124/10 P </a:t>
            </a:r>
            <a:r>
              <a:rPr lang="en-US" sz="1400" i="1" dirty="0"/>
              <a:t>Commission v </a:t>
            </a:r>
            <a:r>
              <a:rPr lang="en-US" sz="1400" i="1" dirty="0" err="1"/>
              <a:t>EDF</a:t>
            </a:r>
            <a:r>
              <a:rPr lang="en-US" sz="1400" dirty="0"/>
              <a:t>: form of measure (e.g. fiscal) not decisive on its own</a:t>
            </a:r>
          </a:p>
          <a:p>
            <a:r>
              <a:rPr lang="en-US" sz="1400" dirty="0"/>
              <a:t>C‑278/92 to C‑280/92 </a:t>
            </a:r>
            <a:r>
              <a:rPr lang="en-US" sz="1400" i="1" dirty="0"/>
              <a:t>Spain v Commission “</a:t>
            </a:r>
            <a:r>
              <a:rPr lang="en-US" sz="1400" i="1" dirty="0" err="1"/>
              <a:t>Hytasa</a:t>
            </a:r>
            <a:r>
              <a:rPr lang="en-US" sz="1400" dirty="0"/>
              <a:t>”, para. 22</a:t>
            </a:r>
          </a:p>
          <a:p>
            <a:r>
              <a:rPr lang="en-US" sz="1400" dirty="0"/>
              <a:t>C-244/18 P </a:t>
            </a:r>
            <a:r>
              <a:rPr lang="en-US" sz="1400" i="1" dirty="0" err="1"/>
              <a:t>Larko</a:t>
            </a:r>
            <a:r>
              <a:rPr lang="en-US" sz="1400" dirty="0"/>
              <a:t>, paras 28-32 and 62-70</a:t>
            </a:r>
          </a:p>
          <a:p>
            <a:r>
              <a:rPr lang="en-US" sz="1400" dirty="0"/>
              <a:t>C-332/18 P </a:t>
            </a:r>
            <a:r>
              <a:rPr lang="en-US" sz="1400" dirty="0" err="1"/>
              <a:t>A</a:t>
            </a:r>
            <a:r>
              <a:rPr lang="en-US" sz="1400" i="1" dirty="0" err="1"/>
              <a:t>lluminium</a:t>
            </a:r>
            <a:r>
              <a:rPr lang="en-US" sz="1400" i="1" dirty="0"/>
              <a:t> of Greece</a:t>
            </a:r>
            <a:r>
              <a:rPr lang="en-US" sz="1400" dirty="0"/>
              <a:t>, </a:t>
            </a:r>
            <a:r>
              <a:rPr lang="en-US" sz="1400" dirty="0" err="1"/>
              <a:t>MEOP</a:t>
            </a:r>
            <a:r>
              <a:rPr lang="en-US" sz="1400" dirty="0"/>
              <a:t> excluded for judicial decisions</a:t>
            </a:r>
          </a:p>
          <a:p>
            <a:r>
              <a:rPr lang="en-US" sz="1400" dirty="0"/>
              <a:t>C-701/21 P &amp; C-739/21 P </a:t>
            </a:r>
            <a:r>
              <a:rPr lang="en-US" sz="1400" i="1" dirty="0" err="1"/>
              <a:t>Mytilinaios</a:t>
            </a:r>
            <a:r>
              <a:rPr lang="en-US" sz="1400" i="1" dirty="0"/>
              <a:t> v. DEI </a:t>
            </a:r>
            <a:r>
              <a:rPr lang="en-US" sz="1400" dirty="0"/>
              <a:t>(voluntary) arbitral decision not an aid</a:t>
            </a:r>
          </a:p>
          <a:p>
            <a:endParaRPr lang="en-US" sz="1200" dirty="0"/>
          </a:p>
          <a:p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22812456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5F95CE58-1089-1555-F9BB-08604B53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from EU case-law (2) </a:t>
            </a:r>
            <a:endParaRPr lang="fr-BE" dirty="0"/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B3F5F88D-6E8F-2186-F290-533918E4D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“Normal market conditions”</a:t>
            </a:r>
          </a:p>
          <a:p>
            <a:pPr lvl="1"/>
            <a:r>
              <a:rPr lang="en-US" dirty="0"/>
              <a:t>absence of State interference, not absence of crisis</a:t>
            </a:r>
          </a:p>
          <a:p>
            <a:pPr lvl="1"/>
            <a:r>
              <a:rPr lang="en-US" dirty="0"/>
              <a:t>T-850/19 </a:t>
            </a:r>
            <a:r>
              <a:rPr lang="en-US" i="1" dirty="0"/>
              <a:t>Greece v Commission </a:t>
            </a:r>
            <a:r>
              <a:rPr lang="en-US" dirty="0"/>
              <a:t>(C-797/22 P, paras 25-28)</a:t>
            </a:r>
          </a:p>
          <a:p>
            <a:pPr lvl="2"/>
            <a:r>
              <a:rPr lang="en-US" sz="1800" dirty="0"/>
              <a:t>whether beneficiary could have obtained same advantage on the market w/o State intervention, regardless of whether or not the market is facing a crisis situation</a:t>
            </a:r>
            <a:endParaRPr lang="en-US" dirty="0"/>
          </a:p>
          <a:p>
            <a:r>
              <a:rPr lang="en-US" dirty="0"/>
              <a:t>Aid defined by effects only </a:t>
            </a:r>
            <a:r>
              <a:rPr lang="en-US" sz="2000" dirty="0"/>
              <a:t>(not by cause, objectives)</a:t>
            </a:r>
          </a:p>
          <a:p>
            <a:pPr lvl="1"/>
            <a:r>
              <a:rPr lang="en-US" dirty="0"/>
              <a:t>C-480/98 </a:t>
            </a:r>
            <a:r>
              <a:rPr lang="en-US" i="1" dirty="0" err="1"/>
              <a:t>Espagne</a:t>
            </a:r>
            <a:r>
              <a:rPr lang="en-US" i="1" dirty="0"/>
              <a:t> c. Commission</a:t>
            </a:r>
            <a:r>
              <a:rPr lang="en-US" dirty="0"/>
              <a:t>, para. 16</a:t>
            </a:r>
          </a:p>
          <a:p>
            <a:pPr lvl="1"/>
            <a:r>
              <a:rPr lang="en-US" dirty="0"/>
              <a:t>C-706/17 </a:t>
            </a:r>
            <a:r>
              <a:rPr lang="en-US" i="1" dirty="0"/>
              <a:t>Achema</a:t>
            </a:r>
            <a:r>
              <a:rPr lang="en-US" dirty="0"/>
              <a:t>, para. 86</a:t>
            </a:r>
          </a:p>
        </p:txBody>
      </p:sp>
    </p:spTree>
    <p:extLst>
      <p:ext uri="{BB962C8B-B14F-4D97-AF65-F5344CB8AC3E}">
        <p14:creationId xmlns:p14="http://schemas.microsoft.com/office/powerpoint/2010/main" val="1262489511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5F95CE58-1089-1555-F9BB-08604B53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from EU case-law (3) </a:t>
            </a:r>
            <a:endParaRPr lang="fr-BE" dirty="0"/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B3F5F88D-6E8F-2186-F290-533918E4D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Investments </a:t>
            </a:r>
          </a:p>
          <a:p>
            <a:pPr lvl="1"/>
            <a:r>
              <a:rPr lang="en-US" sz="2000" i="1" dirty="0"/>
              <a:t>Ex ante</a:t>
            </a:r>
            <a:r>
              <a:rPr lang="en-US" sz="2000" dirty="0"/>
              <a:t> assessment (information available at the time)               </a:t>
            </a:r>
          </a:p>
          <a:p>
            <a:pPr lvl="2"/>
            <a:r>
              <a:rPr lang="en-US" sz="1800" dirty="0"/>
              <a:t>C-124/10 P </a:t>
            </a:r>
            <a:r>
              <a:rPr lang="en-US" sz="1800" i="1" dirty="0"/>
              <a:t>Commission v </a:t>
            </a:r>
            <a:r>
              <a:rPr lang="en-US" sz="1800" i="1" dirty="0" err="1"/>
              <a:t>EDF</a:t>
            </a:r>
            <a:endParaRPr lang="en-US" sz="1800" i="1" dirty="0"/>
          </a:p>
          <a:p>
            <a:pPr lvl="1"/>
            <a:r>
              <a:rPr lang="en-US" sz="2000" dirty="0"/>
              <a:t>Consecutive measures may have to be assessed together (chronology, purpose, circumstances of the beneficiary)           </a:t>
            </a:r>
          </a:p>
          <a:p>
            <a:pPr lvl="2"/>
            <a:r>
              <a:rPr lang="en-US" sz="1800" dirty="0"/>
              <a:t>C-399/10 P and C-401/10 P </a:t>
            </a:r>
            <a:r>
              <a:rPr lang="en-US" sz="1800" i="1" dirty="0"/>
              <a:t>Bouygues SA et Bouygues </a:t>
            </a:r>
            <a:r>
              <a:rPr lang="en-US" sz="1800" i="1" dirty="0" err="1"/>
              <a:t>Télécom</a:t>
            </a:r>
            <a:endParaRPr lang="en-US" sz="1800" i="1" dirty="0"/>
          </a:p>
          <a:p>
            <a:pPr lvl="2"/>
            <a:r>
              <a:rPr lang="en-US" sz="1800" dirty="0"/>
              <a:t>T-11/95 </a:t>
            </a:r>
            <a:r>
              <a:rPr lang="en-US" sz="1800" i="1" dirty="0"/>
              <a:t>BP Chemicals v Commission</a:t>
            </a:r>
            <a:r>
              <a:rPr lang="en-US" sz="1800" dirty="0"/>
              <a:t>, paras 170-171</a:t>
            </a:r>
          </a:p>
          <a:p>
            <a:r>
              <a:rPr lang="en-US" sz="2400" dirty="0"/>
              <a:t>Loans</a:t>
            </a:r>
          </a:p>
          <a:p>
            <a:pPr lvl="1"/>
            <a:r>
              <a:rPr lang="en-US" sz="2000" dirty="0"/>
              <a:t>Reference rate: proxy for market rate and measure of grant equivalent (</a:t>
            </a:r>
            <a:r>
              <a:rPr lang="en-US" sz="2000" dirty="0" err="1"/>
              <a:t>GBER</a:t>
            </a:r>
            <a:r>
              <a:rPr lang="en-US" sz="2000" dirty="0"/>
              <a:t>, scheme)</a:t>
            </a:r>
          </a:p>
          <a:p>
            <a:pPr lvl="1"/>
            <a:r>
              <a:rPr lang="en-US" sz="2000" dirty="0"/>
              <a:t>Ratings and </a:t>
            </a:r>
            <a:r>
              <a:rPr lang="en-US" sz="2000" dirty="0" err="1"/>
              <a:t>collateralisation</a:t>
            </a:r>
            <a:r>
              <a:rPr lang="en-US" sz="2000" dirty="0"/>
              <a:t>            </a:t>
            </a:r>
          </a:p>
          <a:p>
            <a:pPr lvl="1"/>
            <a:r>
              <a:rPr lang="en-US" sz="2000" dirty="0"/>
              <a:t>Commission communication (OJ C 14, 19.1.2008, p. 6)</a:t>
            </a:r>
          </a:p>
        </p:txBody>
      </p:sp>
    </p:spTree>
    <p:extLst>
      <p:ext uri="{BB962C8B-B14F-4D97-AF65-F5344CB8AC3E}">
        <p14:creationId xmlns:p14="http://schemas.microsoft.com/office/powerpoint/2010/main" val="533931979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5F95CE58-1089-1555-F9BB-08604B53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from EU case-law (4) </a:t>
            </a:r>
            <a:endParaRPr lang="fr-BE" dirty="0"/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B3F5F88D-6E8F-2186-F290-533918E4D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Not whether the transaction at issue is reasonable for the State, but whether it is at normal market conditions. </a:t>
            </a:r>
          </a:p>
          <a:p>
            <a:pPr lvl="1"/>
            <a:r>
              <a:rPr lang="en-US" sz="2000" dirty="0"/>
              <a:t> T-228/99 and T-233/99 </a:t>
            </a:r>
            <a:r>
              <a:rPr lang="en-US" sz="2000" i="1" dirty="0"/>
              <a:t>West </a:t>
            </a:r>
            <a:r>
              <a:rPr lang="en-US" sz="2000" i="1" dirty="0" err="1"/>
              <a:t>LB</a:t>
            </a:r>
            <a:r>
              <a:rPr lang="en-US" sz="2000" i="1" dirty="0"/>
              <a:t> v Commission</a:t>
            </a:r>
            <a:r>
              <a:rPr lang="en-US" sz="2000" dirty="0"/>
              <a:t>, para. 315 </a:t>
            </a:r>
          </a:p>
          <a:p>
            <a:r>
              <a:rPr lang="en-US" sz="2400" dirty="0"/>
              <a:t>Rational considerations outside </a:t>
            </a:r>
            <a:r>
              <a:rPr lang="en-US" sz="2400" dirty="0" err="1"/>
              <a:t>MEOP</a:t>
            </a:r>
            <a:r>
              <a:rPr lang="en-US" sz="2400" dirty="0"/>
              <a:t> are for the compatibility assessment (not aid qualification). </a:t>
            </a:r>
          </a:p>
          <a:p>
            <a:pPr lvl="1"/>
            <a:r>
              <a:rPr lang="en-US" sz="2000" dirty="0"/>
              <a:t>C-579/16 P </a:t>
            </a:r>
            <a:r>
              <a:rPr lang="en-US" sz="2000" i="1" dirty="0"/>
              <a:t>Commission v FIH Holding</a:t>
            </a:r>
            <a:r>
              <a:rPr lang="en-US" sz="2000" dirty="0"/>
              <a:t>, para. 75</a:t>
            </a:r>
          </a:p>
          <a:p>
            <a:pPr lvl="1"/>
            <a:r>
              <a:rPr lang="en-US" sz="2000" dirty="0"/>
              <a:t>not relevant: </a:t>
            </a:r>
          </a:p>
          <a:p>
            <a:pPr lvl="2"/>
            <a:r>
              <a:rPr lang="en-US" sz="1800" dirty="0"/>
              <a:t>revenues related to State prerogatives (tax, savings on unemployment benefits)</a:t>
            </a:r>
          </a:p>
          <a:p>
            <a:pPr lvl="2"/>
            <a:r>
              <a:rPr lang="en-US" sz="1800" dirty="0"/>
              <a:t>positive externalities related to public policy (regional development, industrial / employment policy)</a:t>
            </a:r>
          </a:p>
          <a:p>
            <a:pPr lvl="2"/>
            <a:r>
              <a:rPr lang="en-US" sz="1800" dirty="0"/>
              <a:t>philanthropic, social considerations </a:t>
            </a:r>
          </a:p>
          <a:p>
            <a:pPr lvl="3"/>
            <a:r>
              <a:rPr lang="en-US" sz="1600" dirty="0"/>
              <a:t>but see T-565/08 </a:t>
            </a:r>
            <a:r>
              <a:rPr lang="en-US" sz="1600" i="1" dirty="0"/>
              <a:t>Corsica Ferries v Commission</a:t>
            </a:r>
            <a:r>
              <a:rPr lang="en-US" sz="1600" dirty="0"/>
              <a:t>, paras 80-109 (corporate social responsibility - very high threshold, rejected </a:t>
            </a:r>
            <a:r>
              <a:rPr lang="en-US" sz="1600" i="1" dirty="0"/>
              <a:t>in </a:t>
            </a:r>
            <a:r>
              <a:rPr lang="en-US" sz="1600" i="1" dirty="0" err="1"/>
              <a:t>casu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0990583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5F95CE58-1089-1555-F9BB-08604B53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from EU case-law (5) </a:t>
            </a:r>
            <a:endParaRPr lang="fr-BE" dirty="0"/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B3F5F88D-6E8F-2186-F290-533918E4D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Exposure to previous State aid (even if compatible)</a:t>
            </a:r>
          </a:p>
          <a:p>
            <a:pPr lvl="1"/>
            <a:r>
              <a:rPr lang="en-US" sz="2000" dirty="0"/>
              <a:t>see </a:t>
            </a:r>
            <a:r>
              <a:rPr lang="en-US" sz="2000" i="1" dirty="0"/>
              <a:t>FIH</a:t>
            </a:r>
            <a:r>
              <a:rPr lang="en-US" sz="2000" dirty="0"/>
              <a:t> case above</a:t>
            </a:r>
          </a:p>
          <a:p>
            <a:r>
              <a:rPr lang="en-US" sz="2400" dirty="0"/>
              <a:t>Burden of proof for </a:t>
            </a:r>
            <a:r>
              <a:rPr lang="en-US" sz="2400" dirty="0" err="1"/>
              <a:t>MEOP</a:t>
            </a:r>
            <a:endParaRPr lang="en-US" sz="2400" dirty="0"/>
          </a:p>
          <a:p>
            <a:pPr lvl="1"/>
            <a:r>
              <a:rPr lang="en-US" sz="2000" dirty="0"/>
              <a:t>Applicability: Member State “must establish unequivocally”</a:t>
            </a:r>
          </a:p>
          <a:p>
            <a:pPr lvl="1"/>
            <a:r>
              <a:rPr lang="en-US" sz="2000" dirty="0"/>
              <a:t>Application: Commission (wide margin, complex economic assessments in predicting market conduct)</a:t>
            </a:r>
          </a:p>
          <a:p>
            <a:pPr lvl="2"/>
            <a:r>
              <a:rPr lang="en-US" sz="1800" dirty="0"/>
              <a:t>C-244/18 P </a:t>
            </a:r>
            <a:r>
              <a:rPr lang="en-US" sz="1800" i="1" dirty="0" err="1"/>
              <a:t>Larko</a:t>
            </a:r>
            <a:r>
              <a:rPr lang="en-US" sz="1800" dirty="0"/>
              <a:t>, paras 62-65</a:t>
            </a:r>
          </a:p>
          <a:p>
            <a:pPr lvl="2"/>
            <a:r>
              <a:rPr lang="en-US" sz="1800" dirty="0"/>
              <a:t>C-148/19 P </a:t>
            </a:r>
            <a:r>
              <a:rPr lang="en-US" sz="1800" i="1" dirty="0" err="1"/>
              <a:t>Duferco</a:t>
            </a:r>
            <a:endParaRPr lang="en-US" sz="1800" i="1" dirty="0"/>
          </a:p>
          <a:p>
            <a:pPr lvl="2"/>
            <a:r>
              <a:rPr lang="en-US" sz="1800" dirty="0"/>
              <a:t>But, cases where "weak" beneficiary v. Commission &amp; Member State : higher Commission's standard of proof </a:t>
            </a:r>
          </a:p>
          <a:p>
            <a:pPr lvl="3"/>
            <a:r>
              <a:rPr lang="en-US" sz="1600" dirty="0"/>
              <a:t>C-300/16 P </a:t>
            </a:r>
            <a:r>
              <a:rPr lang="en-US" sz="1600" i="1" dirty="0" err="1"/>
              <a:t>Frucona</a:t>
            </a:r>
            <a:r>
              <a:rPr lang="en-US" sz="1600" i="1" dirty="0"/>
              <a:t> </a:t>
            </a:r>
            <a:r>
              <a:rPr lang="en-US" sz="1600" i="1" dirty="0" err="1"/>
              <a:t>Košice</a:t>
            </a:r>
            <a:r>
              <a:rPr lang="en-US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114391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D2E624A6-A4AE-3C9C-65A3-34AB85C2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C-300/16 P </a:t>
            </a:r>
            <a:r>
              <a:rPr lang="fr-BE" i="1" dirty="0" err="1"/>
              <a:t>Frucona</a:t>
            </a:r>
            <a:r>
              <a:rPr lang="fr-BE" i="1" dirty="0"/>
              <a:t> Košice </a:t>
            </a:r>
            <a:r>
              <a:rPr lang="fr-BE" dirty="0"/>
              <a:t>(1)</a:t>
            </a:r>
            <a:r>
              <a:rPr lang="fr-BE" i="1" dirty="0"/>
              <a:t>  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CCABDAF6-7900-755F-1B92-81CEA25A8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Slovakia waives 65% of claim against insolvent company but then considers it State aid</a:t>
            </a:r>
          </a:p>
          <a:p>
            <a:r>
              <a:rPr lang="en-US" sz="2000" dirty="0"/>
              <a:t>Applicability</a:t>
            </a:r>
          </a:p>
          <a:p>
            <a:pPr lvl="1"/>
            <a:r>
              <a:rPr lang="en-US" sz="1800" dirty="0"/>
              <a:t>Commission must seek </a:t>
            </a:r>
            <a:r>
              <a:rPr lang="en-US" sz="1800" i="1" dirty="0"/>
              <a:t>ex officio </a:t>
            </a:r>
            <a:r>
              <a:rPr lang="en-US" sz="1800" dirty="0"/>
              <a:t>from Member State </a:t>
            </a:r>
          </a:p>
          <a:p>
            <a:pPr lvl="2"/>
            <a:r>
              <a:rPr lang="en-US" sz="1800" dirty="0"/>
              <a:t>all relevant information</a:t>
            </a:r>
          </a:p>
          <a:p>
            <a:pPr lvl="2"/>
            <a:r>
              <a:rPr lang="en-US" sz="1800" dirty="0"/>
              <a:t>irrespective of any request for that by third party</a:t>
            </a:r>
          </a:p>
          <a:p>
            <a:pPr lvl="1"/>
            <a:r>
              <a:rPr lang="en-US" sz="1800" dirty="0"/>
              <a:t>Economic nature of Member State action matters</a:t>
            </a:r>
          </a:p>
          <a:p>
            <a:pPr lvl="2"/>
            <a:r>
              <a:rPr lang="en-US" sz="1800" dirty="0"/>
              <a:t>not its subjective state of mind</a:t>
            </a:r>
          </a:p>
          <a:p>
            <a:r>
              <a:rPr lang="en-US" sz="2000" dirty="0"/>
              <a:t>Application</a:t>
            </a:r>
          </a:p>
          <a:p>
            <a:pPr lvl="1"/>
            <a:r>
              <a:rPr lang="en-US" sz="1800" dirty="0"/>
              <a:t>Burden of proof on Commission</a:t>
            </a:r>
          </a:p>
          <a:p>
            <a:pPr lvl="1"/>
            <a:r>
              <a:rPr lang="en-US" sz="1800" dirty="0"/>
              <a:t>Standard of proof: manifestly not obtained from market</a:t>
            </a:r>
          </a:p>
          <a:p>
            <a:pPr lvl="1"/>
            <a:r>
              <a:rPr lang="en-US" sz="1800" dirty="0"/>
              <a:t>Member State’ subjective state of mind is irrelevant</a:t>
            </a:r>
          </a:p>
          <a:p>
            <a:pPr lvl="1"/>
            <a:r>
              <a:rPr lang="en-US" sz="1800" dirty="0"/>
              <a:t>Complex economic assessment v. judicial review of evidence</a:t>
            </a:r>
          </a:p>
          <a:p>
            <a:pPr lvl="1"/>
            <a:r>
              <a:rPr lang="en-US" sz="1800" dirty="0"/>
              <a:t>Wide concept of “relevant” and “available” information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64041"/>
      </p:ext>
    </p:extLst>
  </p:cSld>
  <p:clrMapOvr>
    <a:masterClrMapping/>
  </p:clrMapOvr>
</p:sld>
</file>

<file path=ppt/theme/theme1.xml><?xml version="1.0" encoding="utf-8"?>
<a:theme xmlns:a14="http://schemas.microsoft.com/office/drawing/2010/main" xmlns:a="http://schemas.openxmlformats.org/drawingml/2006/main" name="Blan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1900-01-01T07:00:00.0000000Z</lastPrinted>
  <dcterms:created xsi:type="dcterms:W3CDTF">1900-01-01T07:00:00.0000000Z</dcterms:created>
  <dcterms:modified xsi:type="dcterms:W3CDTF">1900-01-01T07:00:00.0000000Z</dcterms:modified>
</coreProperties>
</file>

<file path=docProps/custom.xml><?xml version="1.0" encoding="utf-8"?>
<op:Properties xmlns:vt="http://schemas.openxmlformats.org/officeDocument/2006/docPropsVTypes" xmlns:op="http://schemas.openxmlformats.org/officeDocument/2006/custom-properties"/>
</file>