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handoutMasterIdLst>
    <p:handoutMasterId r:id="rId16"/>
  </p:handoutMasterIdLst>
  <p:sldIdLst>
    <p:sldId id="258" r:id="rId5"/>
    <p:sldId id="296" r:id="rId6"/>
    <p:sldId id="277" r:id="rId7"/>
    <p:sldId id="297" r:id="rId8"/>
    <p:sldId id="298" r:id="rId9"/>
    <p:sldId id="291" r:id="rId10"/>
    <p:sldId id="290" r:id="rId11"/>
    <p:sldId id="299" r:id="rId12"/>
    <p:sldId id="300" r:id="rId13"/>
    <p:sldId id="284" r:id="rId14"/>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7618"/>
    <a:srgbClr val="6A828C"/>
    <a:srgbClr val="000000"/>
    <a:srgbClr val="0356B1"/>
    <a:srgbClr val="024EA2"/>
    <a:srgbClr val="024B9C"/>
    <a:srgbClr val="035DC1"/>
    <a:srgbClr val="00449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89659" autoAdjust="0"/>
  </p:normalViewPr>
  <p:slideViewPr>
    <p:cSldViewPr snapToGrid="0">
      <p:cViewPr varScale="1">
        <p:scale>
          <a:sx n="76" d="100"/>
          <a:sy n="76" d="100"/>
        </p:scale>
        <p:origin x="296" y="44"/>
      </p:cViewPr>
      <p:guideLst>
        <p:guide orient="horz" pos="2092"/>
        <p:guide pos="3840"/>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0443" y="0"/>
            <a:ext cx="2945659" cy="495348"/>
          </a:xfrm>
          <a:prstGeom prst="rect">
            <a:avLst/>
          </a:prstGeom>
        </p:spPr>
        <p:txBody>
          <a:bodyPr vert="horz" lIns="91440" tIns="45720" rIns="91440" bIns="45720" rtlCol="0"/>
          <a:lstStyle>
            <a:lvl1pPr algn="r">
              <a:defRPr sz="1200"/>
            </a:lvl1pPr>
          </a:lstStyle>
          <a:p>
            <a:fld id="{3A939EFE-0303-44F6-9A16-FD3B5E015DB1}" type="datetimeFigureOut">
              <a:rPr lang="en-GB" smtClean="0"/>
              <a:t>22/09/2024</a:t>
            </a:fld>
            <a:endParaRPr lang="en-GB" dirty="0"/>
          </a:p>
        </p:txBody>
      </p:sp>
      <p:sp>
        <p:nvSpPr>
          <p:cNvPr id="4" name="Footer Placeholder 3"/>
          <p:cNvSpPr>
            <a:spLocks noGrp="1"/>
          </p:cNvSpPr>
          <p:nvPr>
            <p:ph type="ftr" sz="quarter" idx="2"/>
          </p:nvPr>
        </p:nvSpPr>
        <p:spPr>
          <a:xfrm>
            <a:off x="0" y="9377317"/>
            <a:ext cx="2945659" cy="49534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0443" y="9377317"/>
            <a:ext cx="2945659" cy="495347"/>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dirty="0"/>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A3B926D1-0013-4A80-B64E-9D824EE65210}" type="datetimeFigureOut">
              <a:rPr lang="en-GB" smtClean="0"/>
              <a:t>22/09/2024</a:t>
            </a:fld>
            <a:endParaRPr lang="en-GB" dirty="0"/>
          </a:p>
        </p:txBody>
      </p:sp>
      <p:sp>
        <p:nvSpPr>
          <p:cNvPr id="4" name="Slide Image Placeholder 3"/>
          <p:cNvSpPr>
            <a:spLocks noGrp="1" noRot="1" noChangeAspect="1"/>
          </p:cNvSpPr>
          <p:nvPr>
            <p:ph type="sldImg" idx="2"/>
          </p:nvPr>
        </p:nvSpPr>
        <p:spPr>
          <a:xfrm>
            <a:off x="438150" y="1233488"/>
            <a:ext cx="5921375" cy="3332162"/>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7"/>
            <a:ext cx="2945659" cy="49534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377317"/>
            <a:ext cx="2945659" cy="495347"/>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dirty="0"/>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59CF2995-AB43-4B7C-B8CD-9DC7C3692A9C}" type="slidenum">
              <a:rPr lang="en-GB" smtClean="0"/>
              <a:t>2</a:t>
            </a:fld>
            <a:endParaRPr lang="en-GB" dirty="0"/>
          </a:p>
        </p:txBody>
      </p:sp>
    </p:spTree>
    <p:extLst>
      <p:ext uri="{BB962C8B-B14F-4D97-AF65-F5344CB8AC3E}">
        <p14:creationId xmlns:p14="http://schemas.microsoft.com/office/powerpoint/2010/main" val="3530941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59CF2995-AB43-4B7C-B8CD-9DC7C3692A9C}" type="slidenum">
              <a:rPr lang="en-GB" smtClean="0"/>
              <a:t>3</a:t>
            </a:fld>
            <a:endParaRPr lang="en-GB" dirty="0"/>
          </a:p>
        </p:txBody>
      </p:sp>
    </p:spTree>
    <p:extLst>
      <p:ext uri="{BB962C8B-B14F-4D97-AF65-F5344CB8AC3E}">
        <p14:creationId xmlns:p14="http://schemas.microsoft.com/office/powerpoint/2010/main" val="3852840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CF2995-AB43-4B7C-B8CD-9DC7C3692A9C}" type="slidenum">
              <a:rPr lang="en-GB" smtClean="0"/>
              <a:t>10</a:t>
            </a:fld>
            <a:endParaRPr lang="en-GB" dirty="0"/>
          </a:p>
        </p:txBody>
      </p:sp>
    </p:spTree>
    <p:extLst>
      <p:ext uri="{BB962C8B-B14F-4D97-AF65-F5344CB8AC3E}">
        <p14:creationId xmlns:p14="http://schemas.microsoft.com/office/powerpoint/2010/main" val="2007519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dirty="0"/>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rgbClr val="6A828C"/>
                </a:solidFill>
              </a:defRPr>
            </a:lvl1pPr>
          </a:lstStyle>
          <a:p>
            <a:r>
              <a:rPr lang="en-US" dirty="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rgbClr val="E87618"/>
            </a:solidFill>
          </a:ln>
        </p:spPr>
        <p:style>
          <a:lnRef idx="1">
            <a:schemeClr val="accent1"/>
          </a:lnRef>
          <a:fillRef idx="0">
            <a:schemeClr val="accent1"/>
          </a:fillRef>
          <a:effectRef idx="0">
            <a:schemeClr val="accent1"/>
          </a:effectRef>
          <a:fontRef idx="minor">
            <a:schemeClr val="tx1"/>
          </a:fontRef>
        </p:style>
      </p:cxn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rgbClr val="E87618"/>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tx1"/>
                </a:solidFill>
              </a:defRPr>
            </a:lvl1pPr>
          </a:lstStyle>
          <a:p>
            <a:pPr lvl="0"/>
            <a:r>
              <a:rPr lang="en-US" dirty="0"/>
              <a:t>Edit Master text styles</a:t>
            </a:r>
          </a:p>
        </p:txBody>
      </p:sp>
    </p:spTree>
    <p:extLst>
      <p:ext uri="{BB962C8B-B14F-4D97-AF65-F5344CB8AC3E}">
        <p14:creationId xmlns:p14="http://schemas.microsoft.com/office/powerpoint/2010/main" val="39921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endParaRPr lang="en-GB" dirty="0"/>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dirty="0"/>
          </a:p>
        </p:txBody>
      </p:sp>
      <p:cxnSp>
        <p:nvCxnSpPr>
          <p:cNvPr id="9" name="Straight Connector 8"/>
          <p:cNvCxnSpPr/>
          <p:nvPr userDrawn="1"/>
        </p:nvCxnSpPr>
        <p:spPr>
          <a:xfrm flipH="1">
            <a:off x="838199" y="0"/>
            <a:ext cx="1" cy="1276357"/>
          </a:xfrm>
          <a:prstGeom prst="line">
            <a:avLst/>
          </a:prstGeom>
          <a:ln w="28575">
            <a:solidFill>
              <a:srgbClr val="E87618"/>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28038392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p:cNvSpPr>
            <a:spLocks noGrp="1"/>
          </p:cNvSpPr>
          <p:nvPr>
            <p:ph type="sldNum" sz="quarter" idx="12"/>
          </p:nvPr>
        </p:nvSpPr>
        <p:spPr/>
        <p:txBody>
          <a:bodyPr/>
          <a:lstStyle/>
          <a:p>
            <a:fld id="{F46C79FD-C571-418B-AB0F-5EE936C85276}" type="slidenum">
              <a:rPr lang="en-GB" smtClean="0"/>
              <a:t>‹#›</a:t>
            </a:fld>
            <a:endParaRPr lang="en-GB" dirty="0"/>
          </a:p>
        </p:txBody>
      </p:sp>
      <p:cxnSp>
        <p:nvCxnSpPr>
          <p:cNvPr id="10" name="Straight Connector 9"/>
          <p:cNvCxnSpPr/>
          <p:nvPr userDrawn="1"/>
        </p:nvCxnSpPr>
        <p:spPr>
          <a:xfrm flipH="1">
            <a:off x="838199" y="0"/>
            <a:ext cx="1" cy="1276357"/>
          </a:xfrm>
          <a:prstGeom prst="line">
            <a:avLst/>
          </a:prstGeom>
          <a:ln w="28575">
            <a:solidFill>
              <a:srgbClr val="E87618"/>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1246774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dirty="0"/>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flipH="1">
            <a:off x="838199" y="0"/>
            <a:ext cx="1" cy="1276357"/>
          </a:xfrm>
          <a:prstGeom prst="line">
            <a:avLst/>
          </a:prstGeom>
          <a:ln w="28575">
            <a:solidFill>
              <a:srgbClr val="E87618"/>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2207101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a:t>
            </a:fld>
            <a:endParaRPr lang="en-GB" dirty="0"/>
          </a:p>
        </p:txBody>
      </p:sp>
      <p:cxnSp>
        <p:nvCxnSpPr>
          <p:cNvPr id="12" name="Straight Connector 11"/>
          <p:cNvCxnSpPr/>
          <p:nvPr userDrawn="1"/>
        </p:nvCxnSpPr>
        <p:spPr>
          <a:xfrm flipH="1">
            <a:off x="838199" y="0"/>
            <a:ext cx="1" cy="1276357"/>
          </a:xfrm>
          <a:prstGeom prst="line">
            <a:avLst/>
          </a:prstGeom>
          <a:ln w="28575">
            <a:solidFill>
              <a:srgbClr val="E87618"/>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27426941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dirty="0"/>
          </a:p>
        </p:txBody>
      </p:sp>
      <p:cxnSp>
        <p:nvCxnSpPr>
          <p:cNvPr id="8" name="Straight Connector 7"/>
          <p:cNvCxnSpPr/>
          <p:nvPr userDrawn="1"/>
        </p:nvCxnSpPr>
        <p:spPr>
          <a:xfrm flipH="1">
            <a:off x="838199" y="0"/>
            <a:ext cx="1" cy="1276357"/>
          </a:xfrm>
          <a:prstGeom prst="line">
            <a:avLst/>
          </a:prstGeom>
          <a:ln w="28575">
            <a:solidFill>
              <a:srgbClr val="E87618"/>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14843015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solidFill>
            <a:schemeClr val="bg2"/>
          </a:solidFill>
          <a:ln w="28575">
            <a:solidFill>
              <a:srgbClr val="E87618"/>
            </a:solidFill>
          </a:ln>
        </p:spPr>
        <p:txBody>
          <a:bodyPr/>
          <a:lstStyle/>
          <a:p>
            <a:endParaRPr lang="en-GB" dirty="0"/>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dirty="0"/>
              <a:t>Edit Master text styles</a:t>
            </a:r>
          </a:p>
        </p:txBody>
      </p:sp>
      <p:pic>
        <p:nvPicPr>
          <p:cNvPr id="6" name="Picture 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17840629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dirty="0"/>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7" name="Picture Placeholder 4"/>
          <p:cNvSpPr>
            <a:spLocks noGrp="1"/>
          </p:cNvSpPr>
          <p:nvPr>
            <p:ph type="pic" sz="quarter" idx="13"/>
          </p:nvPr>
        </p:nvSpPr>
        <p:spPr>
          <a:xfrm>
            <a:off x="-46383" y="-46383"/>
            <a:ext cx="6142383" cy="6964017"/>
          </a:xfrm>
          <a:solidFill>
            <a:schemeClr val="bg2"/>
          </a:solidFill>
          <a:ln w="28575">
            <a:solidFill>
              <a:srgbClr val="E87618"/>
            </a:solidFill>
          </a:ln>
        </p:spPr>
        <p:txBody>
          <a:bodyPr/>
          <a:lstStyle/>
          <a:p>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3692034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dirty="0"/>
          </a:p>
        </p:txBody>
      </p:sp>
      <p:cxnSp>
        <p:nvCxnSpPr>
          <p:cNvPr id="8" name="Straight Connector 7"/>
          <p:cNvCxnSpPr/>
          <p:nvPr userDrawn="1"/>
        </p:nvCxnSpPr>
        <p:spPr>
          <a:xfrm flipH="1">
            <a:off x="838199" y="0"/>
            <a:ext cx="1" cy="1276357"/>
          </a:xfrm>
          <a:prstGeom prst="line">
            <a:avLst/>
          </a:prstGeom>
          <a:ln w="28575">
            <a:solidFill>
              <a:srgbClr val="E87618"/>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endParaRPr lang="en-GB" dirty="0"/>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endParaRPr lang="en-GB" dirty="0"/>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endParaRPr lang="en-GB" dirty="0"/>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dirty="0"/>
              <a:t>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dirty="0"/>
              <a:t>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dirty="0"/>
              <a:t>Edit Master text styles</a:t>
            </a: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17801072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dirty="0"/>
          </a:p>
        </p:txBody>
      </p:sp>
      <p:cxnSp>
        <p:nvCxnSpPr>
          <p:cNvPr id="8" name="Straight Connector 7"/>
          <p:cNvCxnSpPr/>
          <p:nvPr userDrawn="1"/>
        </p:nvCxnSpPr>
        <p:spPr>
          <a:xfrm flipH="1">
            <a:off x="838199" y="0"/>
            <a:ext cx="1" cy="1276357"/>
          </a:xfrm>
          <a:prstGeom prst="line">
            <a:avLst/>
          </a:prstGeom>
          <a:ln w="28575">
            <a:solidFill>
              <a:srgbClr val="E87618"/>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endParaRPr lang="en-GB" dirty="0"/>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endParaRPr lang="en-GB" dirty="0"/>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endParaRPr lang="en-GB" dirty="0"/>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dirty="0"/>
              <a:t>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dirty="0"/>
              <a:t>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endParaRPr lang="en-GB" dirty="0"/>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dirty="0"/>
              <a:t>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dirty="0"/>
              <a:t>Edit Master text styles</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36385566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endParaRPr lang="en-GB" dirty="0"/>
          </a:p>
        </p:txBody>
      </p:sp>
      <p:sp>
        <p:nvSpPr>
          <p:cNvPr id="2" name="Title 1"/>
          <p:cNvSpPr>
            <a:spLocks noGrp="1"/>
          </p:cNvSpPr>
          <p:nvPr>
            <p:ph type="title"/>
          </p:nvPr>
        </p:nvSpPr>
        <p:spPr>
          <a:xfrm>
            <a:off x="838200" y="2646643"/>
            <a:ext cx="10515600" cy="782357"/>
          </a:xfrm>
          <a:solidFill>
            <a:schemeClr val="bg1"/>
          </a:solidFill>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dirty="0"/>
          </a:p>
        </p:txBody>
      </p:sp>
      <p:sp>
        <p:nvSpPr>
          <p:cNvPr id="6" name="Text Placeholder 5"/>
          <p:cNvSpPr>
            <a:spLocks noGrp="1"/>
          </p:cNvSpPr>
          <p:nvPr>
            <p:ph type="body" sz="quarter" idx="14"/>
          </p:nvPr>
        </p:nvSpPr>
        <p:spPr>
          <a:xfrm>
            <a:off x="838200" y="3630613"/>
            <a:ext cx="10515600" cy="2035175"/>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41367746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5" name="Rectangle 4"/>
          <p:cNvSpPr/>
          <p:nvPr userDrawn="1"/>
        </p:nvSpPr>
        <p:spPr>
          <a:xfrm>
            <a:off x="0" y="1069849"/>
            <a:ext cx="12192000" cy="5788152"/>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solidFill>
                <a:schemeClr val="accent4"/>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12" y="-1"/>
            <a:ext cx="12190587" cy="685879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dirty="0"/>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dirty="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dirty="0"/>
              <a:t>Edit Master text styles</a:t>
            </a:r>
          </a:p>
        </p:txBody>
      </p:sp>
    </p:spTree>
    <p:extLst>
      <p:ext uri="{BB962C8B-B14F-4D97-AF65-F5344CB8AC3E}">
        <p14:creationId xmlns:p14="http://schemas.microsoft.com/office/powerpoint/2010/main" val="157971593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a:t>
            </a:fld>
            <a:endParaRPr lang="en-GB" dirty="0"/>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2414118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5" name="Rectangle 4"/>
          <p:cNvSpPr/>
          <p:nvPr userDrawn="1"/>
        </p:nvSpPr>
        <p:spPr>
          <a:xfrm>
            <a:off x="0" y="1069848"/>
            <a:ext cx="12192000" cy="2899126"/>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solidFill>
                <a:schemeClr val="accent4"/>
              </a:solidFill>
            </a:endParaRPr>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12" y="-1"/>
            <a:ext cx="12190587" cy="685879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dirty="0"/>
          </a:p>
        </p:txBody>
      </p:sp>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dirty="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dirty="0"/>
              <a:t>Edit Master text styles</a:t>
            </a:r>
          </a:p>
        </p:txBody>
      </p:sp>
    </p:spTree>
    <p:extLst>
      <p:ext uri="{BB962C8B-B14F-4D97-AF65-F5344CB8AC3E}">
        <p14:creationId xmlns:p14="http://schemas.microsoft.com/office/powerpoint/2010/main" val="1069985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pic>
        <p:nvPicPr>
          <p:cNvPr id="13" name="Picture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12" y="-1"/>
            <a:ext cx="12190587" cy="6858795"/>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dirty="0"/>
              <a:t>Click to edit Master title style</a:t>
            </a:r>
            <a:endParaRPr lang="en-GB" dirty="0"/>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dirty="0"/>
              <a:t>Edit Master text styles</a:t>
            </a:r>
          </a:p>
        </p:txBody>
      </p:sp>
    </p:spTree>
    <p:extLst>
      <p:ext uri="{BB962C8B-B14F-4D97-AF65-F5344CB8AC3E}">
        <p14:creationId xmlns:p14="http://schemas.microsoft.com/office/powerpoint/2010/main" val="1824428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a:t>
            </a:fld>
            <a:endParaRPr lang="en-GB" dirty="0"/>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6" y="6082708"/>
            <a:ext cx="3306976" cy="499491"/>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rgbClr val="E876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6" name="Slide Number Placeholder 5"/>
          <p:cNvSpPr>
            <a:spLocks noGrp="1"/>
          </p:cNvSpPr>
          <p:nvPr>
            <p:ph type="sldNum" sz="quarter" idx="12"/>
          </p:nvPr>
        </p:nvSpPr>
        <p:spPr/>
        <p:txBody>
          <a:bodyPr>
            <a:noAutofit/>
          </a:bodyPr>
          <a:lstStyle>
            <a:lvl1pPr>
              <a:defRPr>
                <a:solidFill>
                  <a:srgbClr val="000000"/>
                </a:solidFill>
              </a:defRPr>
            </a:lvl1pPr>
          </a:lstStyle>
          <a:p>
            <a:fld id="{F46C79FD-C571-418B-AB0F-5EE936C85276}" type="slidenum">
              <a:rPr lang="en-GB" smtClean="0"/>
              <a:pPr/>
              <a:t>‹#›</a:t>
            </a:fld>
            <a:endParaRPr lang="en-GB" dirty="0"/>
          </a:p>
        </p:txBody>
      </p:sp>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bg1"/>
                </a:solidFill>
              </a:defRPr>
            </a:lvl1pPr>
          </a:lstStyle>
          <a:p>
            <a:r>
              <a:rPr lang="en-US" dirty="0"/>
              <a:t>Click to edit Master title style</a:t>
            </a:r>
            <a:endParaRPr lang="en-GB" dirty="0"/>
          </a:p>
        </p:txBody>
      </p:sp>
      <p:cxnSp>
        <p:nvCxnSpPr>
          <p:cNvPr id="13" name="Straight Connector 12"/>
          <p:cNvCxnSpPr/>
          <p:nvPr userDrawn="1"/>
        </p:nvCxnSpPr>
        <p:spPr>
          <a:xfrm>
            <a:off x="838200" y="0"/>
            <a:ext cx="0" cy="3295934"/>
          </a:xfrm>
          <a:prstGeom prst="line">
            <a:avLst/>
          </a:prstGeom>
          <a:ln w="28575">
            <a:solidFill>
              <a:srgbClr val="6A828C"/>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6" y="6082708"/>
            <a:ext cx="3306976" cy="499491"/>
          </a:xfrm>
          <a:prstGeom prst="rect">
            <a:avLst/>
          </a:prstGeom>
        </p:spPr>
      </p:pic>
    </p:spTree>
    <p:extLst>
      <p:ext uri="{BB962C8B-B14F-4D97-AF65-F5344CB8AC3E}">
        <p14:creationId xmlns:p14="http://schemas.microsoft.com/office/powerpoint/2010/main" val="932509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rgbClr val="E876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dirty="0"/>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bg1"/>
                </a:solidFill>
              </a:defRPr>
            </a:lvl1pPr>
          </a:lstStyle>
          <a:p>
            <a:r>
              <a:rPr lang="en-US" dirty="0"/>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rgbClr val="6A828C"/>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dirty="0"/>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dirty="0"/>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dirty="0"/>
              <a:t>Click to edit Master title style</a:t>
            </a:r>
            <a:endParaRPr lang="en-GB" dirty="0"/>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dirty="0"/>
          </a:p>
        </p:txBody>
      </p:sp>
      <p:cxnSp>
        <p:nvCxnSpPr>
          <p:cNvPr id="7" name="Straight Connector 6"/>
          <p:cNvCxnSpPr/>
          <p:nvPr userDrawn="1"/>
        </p:nvCxnSpPr>
        <p:spPr>
          <a:xfrm flipH="1">
            <a:off x="838199" y="0"/>
            <a:ext cx="1" cy="1276357"/>
          </a:xfrm>
          <a:prstGeom prst="line">
            <a:avLst/>
          </a:prstGeom>
          <a:ln w="28575">
            <a:solidFill>
              <a:srgbClr val="E87618"/>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443077" y="6082708"/>
            <a:ext cx="3306974" cy="499491"/>
          </a:xfrm>
          <a:prstGeom prst="rect">
            <a:avLst/>
          </a:prstGeom>
        </p:spPr>
      </p:pic>
    </p:spTree>
    <p:extLst>
      <p:ext uri="{BB962C8B-B14F-4D97-AF65-F5344CB8AC3E}">
        <p14:creationId xmlns:p14="http://schemas.microsoft.com/office/powerpoint/2010/main" val="3042341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838200" y="6131286"/>
            <a:ext cx="2743200" cy="365125"/>
          </a:xfrm>
          <a:prstGeom prst="rect">
            <a:avLst/>
          </a:prstGeom>
        </p:spPr>
        <p:txBody>
          <a:bodyPr vert="horz" lIns="91440" tIns="45720" rIns="91440" bIns="45720" rtlCol="0" anchor="ctr">
            <a:noAutofit/>
          </a:bodyPr>
          <a:lstStyle>
            <a:lvl1pPr algn="l">
              <a:defRPr sz="1200">
                <a:solidFill>
                  <a:srgbClr val="6A828C"/>
                </a:solidFill>
              </a:defRPr>
            </a:lvl1pPr>
          </a:lstStyle>
          <a:p>
            <a:fld id="{F46C79FD-C571-418B-AB0F-5EE936C85276}" type="slidenum">
              <a:rPr lang="en-GB" smtClean="0"/>
              <a:pPr/>
              <a:t>‹#›</a:t>
            </a:fld>
            <a:endParaRPr lang="en-GB" dirty="0"/>
          </a:p>
        </p:txBody>
      </p:sp>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71" r:id="rId2"/>
    <p:sldLayoutId id="2147483662" r:id="rId3"/>
    <p:sldLayoutId id="2147483657" r:id="rId4"/>
    <p:sldLayoutId id="2147483649" r:id="rId5"/>
    <p:sldLayoutId id="2147483651" r:id="rId6"/>
    <p:sldLayoutId id="2147483669" r:id="rId7"/>
    <p:sldLayoutId id="2147483670" r:id="rId8"/>
    <p:sldLayoutId id="2147483650" r:id="rId9"/>
    <p:sldLayoutId id="2147483660" r:id="rId10"/>
    <p:sldLayoutId id="2147483652" r:id="rId11"/>
    <p:sldLayoutId id="2147483661" r:id="rId12"/>
    <p:sldLayoutId id="2147483653" r:id="rId13"/>
    <p:sldLayoutId id="2147483654" r:id="rId14"/>
    <p:sldLayoutId id="2147483659" r:id="rId15"/>
    <p:sldLayoutId id="2147483658" r:id="rId16"/>
    <p:sldLayoutId id="2147483666" r:id="rId17"/>
    <p:sldLayoutId id="2147483667" r:id="rId18"/>
    <p:sldLayoutId id="2147483668" r:id="rId19"/>
    <p:sldLayoutId id="2147483655" r:id="rId20"/>
  </p:sldLayoutIdLst>
  <p:hf sldNum="0" hdr="0" ftr="0" dt="0"/>
  <p:txStyles>
    <p:titleStyle>
      <a:lvl1pPr algn="l" defTabSz="914400" rtl="0" eaLnBrk="1" latinLnBrk="0" hangingPunct="1">
        <a:lnSpc>
          <a:spcPct val="90000"/>
        </a:lnSpc>
        <a:spcBef>
          <a:spcPct val="0"/>
        </a:spcBef>
        <a:buNone/>
        <a:defRPr sz="4000" kern="1200">
          <a:solidFill>
            <a:srgbClr val="6A828C"/>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071350" y="2028305"/>
            <a:ext cx="10065224" cy="1981815"/>
          </a:xfrm>
        </p:spPr>
        <p:txBody>
          <a:bodyPr>
            <a:noAutofit/>
          </a:bodyPr>
          <a:lstStyle/>
          <a:p>
            <a:r>
              <a:rPr lang="en-US" sz="5400" b="1" dirty="0"/>
              <a:t>State aid policy:</a:t>
            </a:r>
            <a:br>
              <a:rPr lang="en-US" sz="5400" b="1" dirty="0"/>
            </a:br>
            <a:r>
              <a:rPr lang="en-US" sz="5400" b="1" dirty="0"/>
              <a:t>looking back and ahead</a:t>
            </a:r>
            <a:endParaRPr lang="en-IE" sz="5400" b="1" dirty="0"/>
          </a:p>
        </p:txBody>
      </p:sp>
      <p:sp>
        <p:nvSpPr>
          <p:cNvPr id="7" name="Subtitle 6"/>
          <p:cNvSpPr>
            <a:spLocks noGrp="1"/>
          </p:cNvSpPr>
          <p:nvPr>
            <p:ph type="subTitle" idx="1"/>
          </p:nvPr>
        </p:nvSpPr>
        <p:spPr>
          <a:xfrm>
            <a:off x="1071350" y="3770722"/>
            <a:ext cx="10131212" cy="1411763"/>
          </a:xfrm>
        </p:spPr>
        <p:txBody>
          <a:bodyPr/>
          <a:lstStyle/>
          <a:p>
            <a:pPr>
              <a:spcAft>
                <a:spcPts val="0"/>
              </a:spcAft>
            </a:pPr>
            <a:r>
              <a:rPr lang="en-US" b="1" dirty="0"/>
              <a:t>1</a:t>
            </a:r>
            <a:r>
              <a:rPr lang="en-US" b="1" baseline="30000" dirty="0"/>
              <a:t>st</a:t>
            </a:r>
            <a:r>
              <a:rPr lang="en-US" b="1" dirty="0"/>
              <a:t> </a:t>
            </a:r>
            <a:r>
              <a:rPr lang="en-US" b="1" dirty="0" err="1"/>
              <a:t>Pázmány</a:t>
            </a:r>
            <a:r>
              <a:rPr lang="en-US" b="1" dirty="0"/>
              <a:t> EU State Aid Law Forum </a:t>
            </a:r>
          </a:p>
          <a:p>
            <a:pPr>
              <a:spcAft>
                <a:spcPts val="0"/>
              </a:spcAft>
            </a:pPr>
            <a:r>
              <a:rPr lang="en-IE" sz="2400" dirty="0"/>
              <a:t>4 October 2024</a:t>
            </a:r>
          </a:p>
        </p:txBody>
      </p:sp>
      <p:sp>
        <p:nvSpPr>
          <p:cNvPr id="2" name="TextBox 1">
            <a:extLst>
              <a:ext uri="{FF2B5EF4-FFF2-40B4-BE49-F238E27FC236}">
                <a16:creationId xmlns:a16="http://schemas.microsoft.com/office/drawing/2014/main" id="{F45A052B-3440-50CA-5C43-4E38A48D1ECA}"/>
              </a:ext>
            </a:extLst>
          </p:cNvPr>
          <p:cNvSpPr txBox="1">
            <a:spLocks noChangeArrowheads="1"/>
          </p:cNvSpPr>
          <p:nvPr/>
        </p:nvSpPr>
        <p:spPr bwMode="auto">
          <a:xfrm>
            <a:off x="1071350" y="5899328"/>
            <a:ext cx="451665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bg1"/>
              </a:buClr>
              <a:buChar char="•"/>
              <a:defRPr sz="2400">
                <a:solidFill>
                  <a:schemeClr val="tx1"/>
                </a:solidFill>
                <a:latin typeface="Verdana" panose="020B0604030504040204" pitchFamily="34" charset="0"/>
              </a:defRPr>
            </a:lvl1pPr>
            <a:lvl2pPr marL="742950" indent="-285750">
              <a:spcBef>
                <a:spcPct val="20000"/>
              </a:spcBef>
              <a:buChar char="•"/>
              <a:defRPr sz="2200">
                <a:solidFill>
                  <a:schemeClr val="tx1"/>
                </a:solidFill>
                <a:latin typeface="Verdana" panose="020B0604030504040204" pitchFamily="34" charset="0"/>
              </a:defRPr>
            </a:lvl2pPr>
            <a:lvl3pPr marL="1143000" indent="-228600">
              <a:spcBef>
                <a:spcPct val="20000"/>
              </a:spcBef>
              <a:buChar char="•"/>
              <a:defRPr sz="2000">
                <a:solidFill>
                  <a:schemeClr val="tx1"/>
                </a:solidFill>
                <a:latin typeface="Verdana" panose="020B060403050404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spcBef>
                <a:spcPct val="0"/>
              </a:spcBef>
              <a:buNone/>
            </a:pPr>
            <a:r>
              <a:rPr lang="en-GB" altLang="en-US" sz="1400" i="1" dirty="0">
                <a:solidFill>
                  <a:schemeClr val="bg1">
                    <a:lumMod val="50000"/>
                  </a:schemeClr>
                </a:solidFill>
                <a:latin typeface="+mn-lt"/>
                <a:cs typeface="Calibri" panose="020F0502020204030204" pitchFamily="34" charset="0"/>
              </a:rPr>
              <a:t>The views expressed in this document are those of the author and may not in any circumstances be regarded as stating an official position of DG Competition or of the European Commission.</a:t>
            </a:r>
            <a:endParaRPr lang="pl-PL" altLang="en-US" sz="1400" i="1" dirty="0">
              <a:solidFill>
                <a:schemeClr val="bg1">
                  <a:lumMod val="50000"/>
                </a:schemeClr>
              </a:solidFill>
              <a:latin typeface="+mn-lt"/>
              <a:cs typeface="Calibri" panose="020F0502020204030204" pitchFamily="34" charset="0"/>
            </a:endParaRPr>
          </a:p>
        </p:txBody>
      </p:sp>
      <p:sp>
        <p:nvSpPr>
          <p:cNvPr id="3" name="Text Placeholder 7">
            <a:extLst>
              <a:ext uri="{FF2B5EF4-FFF2-40B4-BE49-F238E27FC236}">
                <a16:creationId xmlns:a16="http://schemas.microsoft.com/office/drawing/2014/main" id="{4B691EF1-E715-17BB-326D-54385B695F56}"/>
              </a:ext>
            </a:extLst>
          </p:cNvPr>
          <p:cNvSpPr txBox="1">
            <a:spLocks/>
          </p:cNvSpPr>
          <p:nvPr/>
        </p:nvSpPr>
        <p:spPr>
          <a:xfrm>
            <a:off x="7786540" y="4829695"/>
            <a:ext cx="3416021" cy="1257206"/>
          </a:xfrm>
          <a:prstGeom prst="rect">
            <a:avLst/>
          </a:prstGeom>
        </p:spPr>
        <p:txBody>
          <a:bodyPr vert="horz" lIns="91440" tIns="45720" rIns="91440" bIns="45720" rtlCol="0">
            <a:noAutofit/>
          </a:bodyPr>
          <a:lstStyle>
            <a:lvl1pPr marL="0" indent="0" algn="r" defTabSz="914400" rtl="0" eaLnBrk="1" latinLnBrk="0" hangingPunct="1">
              <a:lnSpc>
                <a:spcPct val="100000"/>
              </a:lnSpc>
              <a:spcBef>
                <a:spcPts val="0"/>
              </a:spcBef>
              <a:spcAft>
                <a:spcPts val="1800"/>
              </a:spcAft>
              <a:buClr>
                <a:schemeClr val="tx2"/>
              </a:buClr>
              <a:buFontTx/>
              <a:buNone/>
              <a:defRPr sz="2200" i="1"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1200"/>
              </a:spcAft>
            </a:pPr>
            <a:r>
              <a:rPr lang="en-IE" sz="2800" b="1" dirty="0"/>
              <a:t>Karl Soukup</a:t>
            </a:r>
          </a:p>
          <a:p>
            <a:pPr>
              <a:spcAft>
                <a:spcPts val="0"/>
              </a:spcAft>
            </a:pPr>
            <a:r>
              <a:rPr lang="en-IE" dirty="0"/>
              <a:t>European Commission</a:t>
            </a:r>
          </a:p>
          <a:p>
            <a:pPr>
              <a:spcAft>
                <a:spcPts val="1200"/>
              </a:spcAft>
            </a:pPr>
            <a:r>
              <a:rPr lang="en-IE" dirty="0"/>
              <a:t>DG Competition</a:t>
            </a:r>
          </a:p>
        </p:txBody>
      </p:sp>
    </p:spTree>
    <p:extLst>
      <p:ext uri="{BB962C8B-B14F-4D97-AF65-F5344CB8AC3E}">
        <p14:creationId xmlns:p14="http://schemas.microsoft.com/office/powerpoint/2010/main" val="11213718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sz="4400" dirty="0"/>
              <a:t>Thanks for your attention</a:t>
            </a:r>
            <a:r>
              <a:rPr lang="de-AT" sz="4400" dirty="0"/>
              <a:t>!</a:t>
            </a:r>
            <a:endParaRPr lang="en-GB" sz="4400" dirty="0"/>
          </a:p>
        </p:txBody>
      </p:sp>
      <p:sp>
        <p:nvSpPr>
          <p:cNvPr id="3" name="Subtitle 2"/>
          <p:cNvSpPr>
            <a:spLocks noGrp="1"/>
          </p:cNvSpPr>
          <p:nvPr>
            <p:ph type="subTitle" idx="1"/>
          </p:nvPr>
        </p:nvSpPr>
        <p:spPr>
          <a:xfrm>
            <a:off x="580466" y="5037294"/>
            <a:ext cx="7375757" cy="1499841"/>
          </a:xfrm>
        </p:spPr>
        <p:txBody>
          <a:bodyPr wrap="square" anchor="b" anchorCtr="0"/>
          <a:lstStyle/>
          <a:p>
            <a:r>
              <a:rPr lang="en-US" sz="1050" b="1" dirty="0"/>
              <a:t>© European Union 2020</a:t>
            </a:r>
          </a:p>
          <a:p>
            <a:r>
              <a:rPr lang="en-IE" sz="1050" dirty="0"/>
              <a:t>Unless otherwise noted the reuse of this presentation is authorised under the </a:t>
            </a:r>
            <a:r>
              <a:rPr lang="en-IE" sz="1050" dirty="0">
                <a:hlinkClick r:id="rId3"/>
              </a:rPr>
              <a:t>CC BY 4.0 </a:t>
            </a:r>
            <a:r>
              <a:rPr lang="en-IE" sz="1050" dirty="0"/>
              <a:t>license. For any use or reproduction of elements that are not owned by the EU, permission may need to be sought directly from the respective right holders.</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79695" y="5037294"/>
            <a:ext cx="1023496" cy="358097"/>
          </a:xfrm>
          <a:prstGeom prst="rect">
            <a:avLst/>
          </a:prstGeom>
        </p:spPr>
      </p:pic>
    </p:spTree>
    <p:extLst>
      <p:ext uri="{BB962C8B-B14F-4D97-AF65-F5344CB8AC3E}">
        <p14:creationId xmlns:p14="http://schemas.microsoft.com/office/powerpoint/2010/main" val="4273619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7" y="2356701"/>
            <a:ext cx="10648125" cy="3836709"/>
          </a:xfrm>
        </p:spPr>
        <p:txBody>
          <a:bodyPr/>
          <a:lstStyle/>
          <a:p>
            <a:pPr marL="252000" indent="-252000" algn="just">
              <a:spcAft>
                <a:spcPts val="600"/>
              </a:spcAft>
            </a:pPr>
            <a:r>
              <a:rPr lang="en-IE" sz="2200" dirty="0"/>
              <a:t>Challenging years for policy work and enforcement:</a:t>
            </a:r>
          </a:p>
          <a:p>
            <a:pPr marL="504000" indent="-252000" algn="just">
              <a:spcAft>
                <a:spcPts val="600"/>
              </a:spcAft>
            </a:pPr>
            <a:r>
              <a:rPr lang="en-IE" sz="1800" dirty="0"/>
              <a:t>Extensive review of policy framework.</a:t>
            </a:r>
          </a:p>
          <a:p>
            <a:pPr marL="504000" indent="-252000" algn="just">
              <a:spcAft>
                <a:spcPts val="600"/>
              </a:spcAft>
            </a:pPr>
            <a:r>
              <a:rPr lang="en-IE" sz="1800" dirty="0"/>
              <a:t>Accompanying (new) Commission priorities: Green Deal, digital strategy, strategic autonomy.</a:t>
            </a:r>
          </a:p>
          <a:p>
            <a:pPr marL="504000" indent="-252000" algn="just">
              <a:spcAft>
                <a:spcPts val="600"/>
              </a:spcAft>
            </a:pPr>
            <a:r>
              <a:rPr lang="en-IE" sz="1800" dirty="0"/>
              <a:t>Dealing with Covid and Ukraine crises.</a:t>
            </a:r>
          </a:p>
          <a:p>
            <a:pPr marL="504000" indent="-252000" algn="just">
              <a:spcAft>
                <a:spcPts val="1200"/>
              </a:spcAft>
            </a:pPr>
            <a:endParaRPr lang="en-IE" sz="1800" dirty="0"/>
          </a:p>
        </p:txBody>
      </p:sp>
      <p:sp>
        <p:nvSpPr>
          <p:cNvPr id="4" name="Title 3"/>
          <p:cNvSpPr>
            <a:spLocks noGrp="1"/>
          </p:cNvSpPr>
          <p:nvPr>
            <p:ph type="title"/>
          </p:nvPr>
        </p:nvSpPr>
        <p:spPr/>
        <p:txBody>
          <a:bodyPr/>
          <a:lstStyle/>
          <a:p>
            <a:r>
              <a:rPr lang="en-IE" dirty="0"/>
              <a:t>Looking back: challenging times</a:t>
            </a:r>
          </a:p>
        </p:txBody>
      </p:sp>
    </p:spTree>
    <p:extLst>
      <p:ext uri="{BB962C8B-B14F-4D97-AF65-F5344CB8AC3E}">
        <p14:creationId xmlns:p14="http://schemas.microsoft.com/office/powerpoint/2010/main" val="2371584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7" y="2092751"/>
            <a:ext cx="10648125" cy="4100659"/>
          </a:xfrm>
        </p:spPr>
        <p:txBody>
          <a:bodyPr/>
          <a:lstStyle/>
          <a:p>
            <a:pPr marL="252000" indent="-252000" algn="just">
              <a:spcAft>
                <a:spcPts val="600"/>
              </a:spcAft>
            </a:pPr>
            <a:r>
              <a:rPr lang="en-IE" sz="2200" dirty="0"/>
              <a:t>A lot has been achieved in the last years:</a:t>
            </a:r>
          </a:p>
          <a:p>
            <a:pPr marL="504000" indent="-252000" algn="just">
              <a:spcAft>
                <a:spcPts val="600"/>
              </a:spcAft>
            </a:pPr>
            <a:r>
              <a:rPr lang="en-IE" sz="1800" dirty="0"/>
              <a:t>RAG, IPCEI Communication, MFF GBER, CEEAG, RDI Framework, Broadband GL, Fishery Guidelines, FIBER, Agricultural GL, ABER, Enforcement Notice, Recovery Notice, Enabling Regulation, Green Deal GBER, Fishery De minimis Regulation, De minimis Regulation, SGEI De minimis Regulation.</a:t>
            </a:r>
          </a:p>
          <a:p>
            <a:pPr marL="504000" indent="-252000" algn="just">
              <a:spcAft>
                <a:spcPts val="600"/>
              </a:spcAft>
            </a:pPr>
            <a:r>
              <a:rPr lang="en-IE" sz="1800" dirty="0"/>
              <a:t>Crisis frameworks: TF and TCTF.</a:t>
            </a:r>
          </a:p>
          <a:p>
            <a:pPr marL="504000" indent="-252000" algn="just">
              <a:spcAft>
                <a:spcPts val="1200"/>
              </a:spcAft>
            </a:pPr>
            <a:r>
              <a:rPr lang="en-IE" sz="1800" dirty="0"/>
              <a:t>[Foreign Subsidy Regulation.]</a:t>
            </a:r>
          </a:p>
          <a:p>
            <a:pPr marL="252000" indent="-252000" algn="just">
              <a:spcAft>
                <a:spcPts val="600"/>
              </a:spcAft>
            </a:pPr>
            <a:r>
              <a:rPr lang="en-IE" sz="2200" dirty="0"/>
              <a:t>Some projects still ongoing.</a:t>
            </a:r>
          </a:p>
        </p:txBody>
      </p:sp>
      <p:sp>
        <p:nvSpPr>
          <p:cNvPr id="4" name="Title 3"/>
          <p:cNvSpPr>
            <a:spLocks noGrp="1"/>
          </p:cNvSpPr>
          <p:nvPr>
            <p:ph type="title"/>
          </p:nvPr>
        </p:nvSpPr>
        <p:spPr/>
        <p:txBody>
          <a:bodyPr/>
          <a:lstStyle/>
          <a:p>
            <a:r>
              <a:rPr lang="en-IE" dirty="0"/>
              <a:t>Looking back: review of State aid rules</a:t>
            </a:r>
          </a:p>
        </p:txBody>
      </p:sp>
    </p:spTree>
    <p:extLst>
      <p:ext uri="{BB962C8B-B14F-4D97-AF65-F5344CB8AC3E}">
        <p14:creationId xmlns:p14="http://schemas.microsoft.com/office/powerpoint/2010/main" val="1417256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7" y="2083325"/>
            <a:ext cx="10648125" cy="4291816"/>
          </a:xfrm>
        </p:spPr>
        <p:txBody>
          <a:bodyPr/>
          <a:lstStyle/>
          <a:p>
            <a:pPr marL="252000" indent="-252000" algn="just">
              <a:spcAft>
                <a:spcPts val="600"/>
              </a:spcAft>
            </a:pPr>
            <a:r>
              <a:rPr lang="en-IE" sz="2200" dirty="0"/>
              <a:t>Temporary Framework for the Covid-19 outbreak.</a:t>
            </a:r>
          </a:p>
          <a:p>
            <a:pPr marL="504000" indent="-252000" algn="just">
              <a:spcAft>
                <a:spcPts val="600"/>
              </a:spcAft>
            </a:pPr>
            <a:r>
              <a:rPr lang="en-IE" sz="1800" dirty="0"/>
              <a:t>Last parts expired end-2023.</a:t>
            </a:r>
          </a:p>
          <a:p>
            <a:pPr marL="504000" indent="-252000" algn="just">
              <a:spcAft>
                <a:spcPts val="1200"/>
              </a:spcAft>
            </a:pPr>
            <a:r>
              <a:rPr lang="en-IE" sz="1800" dirty="0"/>
              <a:t>Overall 1420 decisions, covering 1023 measures and more than EUR 3,050 billion of aid.</a:t>
            </a:r>
          </a:p>
          <a:p>
            <a:pPr marL="252000" indent="-252000" algn="just">
              <a:spcAft>
                <a:spcPts val="600"/>
              </a:spcAft>
            </a:pPr>
            <a:r>
              <a:rPr lang="en-IE" sz="2200" dirty="0"/>
              <a:t>Temporary Crisis and Transition Framework for the Russian aggression against the Ukraine:</a:t>
            </a:r>
          </a:p>
          <a:p>
            <a:pPr marL="504000" indent="-252000" algn="just">
              <a:spcAft>
                <a:spcPts val="600"/>
              </a:spcAft>
            </a:pPr>
            <a:r>
              <a:rPr lang="en-IE" sz="1800" dirty="0"/>
              <a:t>By 10.9.2024, 523 decisions covering 388 measures and more than EUR 811 billion of aid.</a:t>
            </a:r>
          </a:p>
          <a:p>
            <a:pPr marL="504000" indent="-252000" algn="just">
              <a:spcAft>
                <a:spcPts val="600"/>
              </a:spcAft>
            </a:pPr>
            <a:r>
              <a:rPr lang="en-IE" sz="1800" dirty="0"/>
              <a:t>Partly expired, partly still in force.</a:t>
            </a:r>
          </a:p>
          <a:p>
            <a:pPr marL="504000" indent="-252000" algn="just">
              <a:spcAft>
                <a:spcPts val="600"/>
              </a:spcAft>
            </a:pPr>
            <a:r>
              <a:rPr lang="en-IE" sz="1800" dirty="0"/>
              <a:t>Support for the agricultural and fishery sectors.</a:t>
            </a:r>
          </a:p>
          <a:p>
            <a:pPr marL="504000" indent="-252000" algn="just">
              <a:spcAft>
                <a:spcPts val="600"/>
              </a:spcAft>
            </a:pPr>
            <a:r>
              <a:rPr lang="en-IE" sz="1800" dirty="0"/>
              <a:t>Accelerated deployment of renewable energy production and quicker decarbonisation of industry: sections 2.5 and 2.6.</a:t>
            </a:r>
          </a:p>
          <a:p>
            <a:pPr marL="504000" indent="-252000" algn="just">
              <a:spcAft>
                <a:spcPts val="600"/>
              </a:spcAft>
            </a:pPr>
            <a:r>
              <a:rPr lang="en-IE" sz="1800" dirty="0"/>
              <a:t>Investments into production capacity in sectors which are of strategic importance for the transition: section 2.8.</a:t>
            </a:r>
          </a:p>
        </p:txBody>
      </p:sp>
      <p:sp>
        <p:nvSpPr>
          <p:cNvPr id="4" name="Title 3"/>
          <p:cNvSpPr>
            <a:spLocks noGrp="1"/>
          </p:cNvSpPr>
          <p:nvPr>
            <p:ph type="title"/>
          </p:nvPr>
        </p:nvSpPr>
        <p:spPr>
          <a:xfrm>
            <a:off x="970722" y="350885"/>
            <a:ext cx="10515600" cy="893453"/>
          </a:xfrm>
        </p:spPr>
        <p:txBody>
          <a:bodyPr/>
          <a:lstStyle/>
          <a:p>
            <a:r>
              <a:rPr lang="en-IE" dirty="0"/>
              <a:t>Looking back: crisis response</a:t>
            </a:r>
          </a:p>
        </p:txBody>
      </p:sp>
    </p:spTree>
    <p:extLst>
      <p:ext uri="{BB962C8B-B14F-4D97-AF65-F5344CB8AC3E}">
        <p14:creationId xmlns:p14="http://schemas.microsoft.com/office/powerpoint/2010/main" val="3526468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7" y="1941922"/>
            <a:ext cx="10648125" cy="4506011"/>
          </a:xfrm>
        </p:spPr>
        <p:txBody>
          <a:bodyPr/>
          <a:lstStyle/>
          <a:p>
            <a:pPr marL="252000" indent="-252000" algn="just">
              <a:spcAft>
                <a:spcPts val="600"/>
              </a:spcAft>
            </a:pPr>
            <a:r>
              <a:rPr lang="en-IE" sz="2200" dirty="0"/>
              <a:t>Communication on A Chips Act for Europe:</a:t>
            </a:r>
          </a:p>
          <a:p>
            <a:pPr marL="504000" indent="-252000" algn="just">
              <a:spcAft>
                <a:spcPts val="1200"/>
              </a:spcAft>
            </a:pPr>
            <a:r>
              <a:rPr lang="en-IE" sz="1800" dirty="0"/>
              <a:t>In the Communication of 8.2.2022 the Commission explains how it will apply Article 107(3)(c) directly to investments in the semiconductor sector.</a:t>
            </a:r>
          </a:p>
          <a:p>
            <a:pPr marL="252000" indent="-252000" algn="just">
              <a:spcAft>
                <a:spcPts val="600"/>
              </a:spcAft>
            </a:pPr>
            <a:r>
              <a:rPr lang="en-IE" sz="2200" dirty="0"/>
              <a:t>By now four decisions adopted:</a:t>
            </a:r>
          </a:p>
          <a:p>
            <a:pPr marL="504000" indent="-252000" algn="just">
              <a:spcAft>
                <a:spcPts val="600"/>
              </a:spcAft>
            </a:pPr>
            <a:r>
              <a:rPr lang="en-IE" sz="1800" dirty="0"/>
              <a:t>October 2022: EUR 300 million of aid for STMicroelectronics in Italy for and investment of EUR 730 million.</a:t>
            </a:r>
          </a:p>
          <a:p>
            <a:pPr marL="504000" indent="-252000" algn="just">
              <a:spcAft>
                <a:spcPts val="600"/>
              </a:spcAft>
            </a:pPr>
            <a:r>
              <a:rPr lang="en-IE" sz="1800" dirty="0"/>
              <a:t>April 2023: EUR 2.9 billion of aid for a joint project of GlobalFoundries and STMicroelectronics with investments of EUR 7.4 billion in France.</a:t>
            </a:r>
          </a:p>
          <a:p>
            <a:pPr marL="504000" indent="-252000" algn="just">
              <a:spcAft>
                <a:spcPts val="600"/>
              </a:spcAft>
            </a:pPr>
            <a:r>
              <a:rPr lang="en-IE" sz="1800" dirty="0"/>
              <a:t>May 2024: EUR 2 billion of aid for STMicroelectronics for another investment of EUR 5 billion in Italy.</a:t>
            </a:r>
          </a:p>
          <a:p>
            <a:pPr marL="504000" indent="-252000" algn="just">
              <a:spcAft>
                <a:spcPts val="1200"/>
              </a:spcAft>
            </a:pPr>
            <a:r>
              <a:rPr lang="en-IE" sz="1800" dirty="0"/>
              <a:t>August 2024: EUR 5 billion of aid for a project of TSMC, Bosch, Infineon and NXP with investments of more than EUR 10 billion in Germany.</a:t>
            </a:r>
          </a:p>
          <a:p>
            <a:pPr marL="252000" indent="-252000" algn="just">
              <a:spcAft>
                <a:spcPts val="600"/>
              </a:spcAft>
            </a:pPr>
            <a:r>
              <a:rPr lang="en-IE" sz="2200" dirty="0"/>
              <a:t>Further cases are in the pipeline.</a:t>
            </a:r>
          </a:p>
        </p:txBody>
      </p:sp>
      <p:sp>
        <p:nvSpPr>
          <p:cNvPr id="4" name="Title 3"/>
          <p:cNvSpPr>
            <a:spLocks noGrp="1"/>
          </p:cNvSpPr>
          <p:nvPr>
            <p:ph type="title"/>
          </p:nvPr>
        </p:nvSpPr>
        <p:spPr/>
        <p:txBody>
          <a:bodyPr/>
          <a:lstStyle/>
          <a:p>
            <a:r>
              <a:rPr lang="en-IE" dirty="0"/>
              <a:t>Looking back: semiconductors</a:t>
            </a:r>
          </a:p>
        </p:txBody>
      </p:sp>
    </p:spTree>
    <p:extLst>
      <p:ext uri="{BB962C8B-B14F-4D97-AF65-F5344CB8AC3E}">
        <p14:creationId xmlns:p14="http://schemas.microsoft.com/office/powerpoint/2010/main" val="3077961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7" y="2394408"/>
            <a:ext cx="10648125" cy="3424550"/>
          </a:xfrm>
        </p:spPr>
        <p:txBody>
          <a:bodyPr/>
          <a:lstStyle/>
          <a:p>
            <a:pPr marL="252000" indent="-252000" algn="just">
              <a:spcAft>
                <a:spcPts val="600"/>
              </a:spcAft>
            </a:pPr>
            <a:r>
              <a:rPr lang="en-GB" sz="2400" dirty="0"/>
              <a:t>Large integrated innovative cross-border projects.</a:t>
            </a:r>
            <a:endParaRPr lang="en-IE" sz="2200" dirty="0"/>
          </a:p>
          <a:p>
            <a:pPr marL="252000" indent="-252000" algn="just">
              <a:spcAft>
                <a:spcPts val="600"/>
              </a:spcAft>
            </a:pPr>
            <a:r>
              <a:rPr lang="en-IE" sz="2200" dirty="0"/>
              <a:t>Gained momentum in the last years.</a:t>
            </a:r>
          </a:p>
          <a:p>
            <a:pPr marL="504000" indent="-252000" algn="just">
              <a:spcAft>
                <a:spcPts val="600"/>
              </a:spcAft>
            </a:pPr>
            <a:r>
              <a:rPr lang="en-IE" sz="1800" dirty="0"/>
              <a:t>10 integrated IPCEIs approved by now: microelectronics, batteries, hydrogen, cloud, health.</a:t>
            </a:r>
          </a:p>
          <a:p>
            <a:pPr marL="504000" indent="-252000" algn="just">
              <a:spcAft>
                <a:spcPts val="600"/>
              </a:spcAft>
            </a:pPr>
            <a:r>
              <a:rPr lang="en-IE" sz="1800" dirty="0"/>
              <a:t>22 Member States, 283 undertakings with 335 projects, EUR 37.2 billion of aid, triggering EUR 66 billion of further private investments.</a:t>
            </a:r>
          </a:p>
          <a:p>
            <a:pPr marL="252000" indent="-252000" algn="just">
              <a:spcAft>
                <a:spcPts val="600"/>
              </a:spcAft>
            </a:pPr>
            <a:r>
              <a:rPr lang="en-IE" sz="2200" dirty="0"/>
              <a:t>Joint European Forum on IPCEI, to improve together with Member States further the functioning of the instrument.</a:t>
            </a:r>
          </a:p>
        </p:txBody>
      </p:sp>
      <p:sp>
        <p:nvSpPr>
          <p:cNvPr id="4" name="Title 3"/>
          <p:cNvSpPr>
            <a:spLocks noGrp="1"/>
          </p:cNvSpPr>
          <p:nvPr>
            <p:ph type="title"/>
          </p:nvPr>
        </p:nvSpPr>
        <p:spPr>
          <a:xfrm>
            <a:off x="970722" y="482860"/>
            <a:ext cx="10515600" cy="874600"/>
          </a:xfrm>
        </p:spPr>
        <p:txBody>
          <a:bodyPr/>
          <a:lstStyle/>
          <a:p>
            <a:r>
              <a:rPr lang="en-IE" dirty="0"/>
              <a:t>Looking back: IPCEIs</a:t>
            </a:r>
          </a:p>
        </p:txBody>
      </p:sp>
    </p:spTree>
    <p:extLst>
      <p:ext uri="{BB962C8B-B14F-4D97-AF65-F5344CB8AC3E}">
        <p14:creationId xmlns:p14="http://schemas.microsoft.com/office/powerpoint/2010/main" val="1117767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970722" y="482860"/>
            <a:ext cx="10515600" cy="782357"/>
          </a:xfrm>
        </p:spPr>
        <p:txBody>
          <a:bodyPr anchor="b">
            <a:normAutofit/>
          </a:bodyPr>
          <a:lstStyle/>
          <a:p>
            <a:r>
              <a:rPr lang="en-IE" dirty="0"/>
              <a:t>Looking back: IPCEIs</a:t>
            </a:r>
          </a:p>
        </p:txBody>
      </p:sp>
      <p:pic>
        <p:nvPicPr>
          <p:cNvPr id="3" name="Picture 2" descr="A table of flags with numbers&#10;&#10;Description automatically generated">
            <a:extLst>
              <a:ext uri="{FF2B5EF4-FFF2-40B4-BE49-F238E27FC236}">
                <a16:creationId xmlns:a16="http://schemas.microsoft.com/office/drawing/2014/main" id="{E492DA51-1388-0817-8AEA-8DADE0FD71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2937" y="1432874"/>
            <a:ext cx="6683604" cy="5307291"/>
          </a:xfrm>
          <a:prstGeom prst="rect">
            <a:avLst/>
          </a:prstGeom>
        </p:spPr>
      </p:pic>
    </p:spTree>
    <p:extLst>
      <p:ext uri="{BB962C8B-B14F-4D97-AF65-F5344CB8AC3E}">
        <p14:creationId xmlns:p14="http://schemas.microsoft.com/office/powerpoint/2010/main" val="3928526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7" y="2483141"/>
            <a:ext cx="10648125" cy="3075758"/>
          </a:xfrm>
        </p:spPr>
        <p:txBody>
          <a:bodyPr/>
          <a:lstStyle/>
          <a:p>
            <a:pPr marL="252000" indent="-252000" algn="just">
              <a:spcAft>
                <a:spcPts val="600"/>
              </a:spcAft>
            </a:pPr>
            <a:r>
              <a:rPr lang="en-IE" sz="2200" dirty="0"/>
              <a:t>Some projects are pending or planned.</a:t>
            </a:r>
          </a:p>
          <a:p>
            <a:pPr marL="504000" indent="-252000" algn="just">
              <a:spcAft>
                <a:spcPts val="600"/>
              </a:spcAft>
            </a:pPr>
            <a:r>
              <a:rPr lang="en-IE" sz="1800" dirty="0"/>
              <a:t>Banking Communication.</a:t>
            </a:r>
          </a:p>
          <a:p>
            <a:pPr marL="504000" indent="-252000" algn="just">
              <a:spcAft>
                <a:spcPts val="600"/>
              </a:spcAft>
            </a:pPr>
            <a:r>
              <a:rPr lang="en-IE" sz="1800" dirty="0"/>
              <a:t>Guarantee Notice.</a:t>
            </a:r>
          </a:p>
          <a:p>
            <a:pPr marL="504000" indent="-252000" algn="just">
              <a:spcAft>
                <a:spcPts val="600"/>
              </a:spcAft>
            </a:pPr>
            <a:r>
              <a:rPr lang="en-IE" sz="1800" dirty="0"/>
              <a:t>Maritime and Land Transport Guidelines.</a:t>
            </a:r>
          </a:p>
          <a:p>
            <a:pPr marL="504000" indent="-252000" algn="just">
              <a:spcAft>
                <a:spcPts val="600"/>
              </a:spcAft>
            </a:pPr>
            <a:r>
              <a:rPr lang="en-IE" sz="1800" dirty="0"/>
              <a:t>Maritime and Land Transport Block Exemption Regulation.</a:t>
            </a:r>
          </a:p>
          <a:p>
            <a:pPr marL="504000" indent="-252000" algn="just">
              <a:spcAft>
                <a:spcPts val="600"/>
              </a:spcAft>
            </a:pPr>
            <a:r>
              <a:rPr lang="en-IE" sz="1800" dirty="0"/>
              <a:t>Aviation Guidelines.</a:t>
            </a:r>
          </a:p>
          <a:p>
            <a:pPr marL="504000" indent="-252000" algn="just">
              <a:spcAft>
                <a:spcPts val="600"/>
              </a:spcAft>
            </a:pPr>
            <a:r>
              <a:rPr lang="en-IE" sz="1800" dirty="0"/>
              <a:t>GBER.</a:t>
            </a:r>
          </a:p>
          <a:p>
            <a:pPr marL="504000" indent="-252000" algn="just">
              <a:spcAft>
                <a:spcPts val="600"/>
              </a:spcAft>
            </a:pPr>
            <a:r>
              <a:rPr lang="en-IE" sz="1800" dirty="0"/>
              <a:t>Etc.</a:t>
            </a:r>
            <a:endParaRPr lang="en-IE" sz="1800" dirty="0">
              <a:highlight>
                <a:srgbClr val="FFFF00"/>
              </a:highlight>
            </a:endParaRPr>
          </a:p>
        </p:txBody>
      </p:sp>
      <p:sp>
        <p:nvSpPr>
          <p:cNvPr id="4" name="Title 3"/>
          <p:cNvSpPr>
            <a:spLocks noGrp="1"/>
          </p:cNvSpPr>
          <p:nvPr>
            <p:ph type="title"/>
          </p:nvPr>
        </p:nvSpPr>
        <p:spPr>
          <a:xfrm>
            <a:off x="970722" y="482860"/>
            <a:ext cx="10515600" cy="874600"/>
          </a:xfrm>
        </p:spPr>
        <p:txBody>
          <a:bodyPr/>
          <a:lstStyle/>
          <a:p>
            <a:r>
              <a:rPr lang="en-IE" dirty="0"/>
              <a:t>Looking ahead: policy review</a:t>
            </a:r>
          </a:p>
        </p:txBody>
      </p:sp>
    </p:spTree>
    <p:extLst>
      <p:ext uri="{BB962C8B-B14F-4D97-AF65-F5344CB8AC3E}">
        <p14:creationId xmlns:p14="http://schemas.microsoft.com/office/powerpoint/2010/main" val="7144273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838197" y="2100794"/>
            <a:ext cx="10648125" cy="3980732"/>
          </a:xfrm>
        </p:spPr>
        <p:txBody>
          <a:bodyPr/>
          <a:lstStyle/>
          <a:p>
            <a:pPr marL="252000" indent="-252000" algn="just">
              <a:spcAft>
                <a:spcPts val="600"/>
              </a:spcAft>
            </a:pPr>
            <a:r>
              <a:rPr lang="en-GB" sz="2400" dirty="0"/>
              <a:t>Temporary Crisis and Transition Framework:</a:t>
            </a:r>
          </a:p>
          <a:p>
            <a:pPr marL="504000" indent="-252000" algn="just">
              <a:spcAft>
                <a:spcPts val="600"/>
              </a:spcAft>
            </a:pPr>
            <a:r>
              <a:rPr lang="en-GB" sz="1800" dirty="0"/>
              <a:t>Section 2.1 (limited amounts of aid) for agriculture and fishery expires end-2024.</a:t>
            </a:r>
          </a:p>
          <a:p>
            <a:pPr marL="504000" indent="-252000" algn="just">
              <a:spcAft>
                <a:spcPts val="1200"/>
              </a:spcAft>
            </a:pPr>
            <a:r>
              <a:rPr lang="en-GB" sz="1800" dirty="0"/>
              <a:t>Sections 2.5, 2.6, 2.8 expire end-2025.</a:t>
            </a:r>
            <a:endParaRPr lang="en-IE" sz="1800" dirty="0"/>
          </a:p>
          <a:p>
            <a:pPr marL="252000" indent="-252000" algn="just">
              <a:spcAft>
                <a:spcPts val="600"/>
              </a:spcAft>
            </a:pPr>
            <a:r>
              <a:rPr lang="en-IE" sz="2200" dirty="0"/>
              <a:t>Mission Letter for Executive Vice-President-designate Ribera:</a:t>
            </a:r>
          </a:p>
          <a:p>
            <a:pPr marL="504000" indent="-252000" algn="just">
              <a:spcAft>
                <a:spcPts val="600"/>
              </a:spcAft>
            </a:pPr>
            <a:r>
              <a:rPr lang="en-IE" sz="1800" dirty="0"/>
              <a:t>State aid framework to accelerate the roll-out of renewable energy, deploy industrial decarbonisation and ensure sufficient manufacturing capacity of clean tech (as part of Green Industrial Deal).</a:t>
            </a:r>
          </a:p>
          <a:p>
            <a:pPr marL="504000" indent="-252000" algn="just">
              <a:spcAft>
                <a:spcPts val="600"/>
              </a:spcAft>
            </a:pPr>
            <a:r>
              <a:rPr lang="en-IE" sz="1800" dirty="0"/>
              <a:t>Simplification of State aid.</a:t>
            </a:r>
          </a:p>
          <a:p>
            <a:pPr marL="504000" indent="-252000" algn="just">
              <a:spcAft>
                <a:spcPts val="600"/>
              </a:spcAft>
            </a:pPr>
            <a:r>
              <a:rPr lang="en-IE" sz="1800" dirty="0"/>
              <a:t>Revise State aid rules to enable housing support measures.</a:t>
            </a:r>
          </a:p>
          <a:p>
            <a:pPr marL="504000" indent="-252000" algn="just">
              <a:spcAft>
                <a:spcPts val="1200"/>
              </a:spcAft>
            </a:pPr>
            <a:r>
              <a:rPr lang="en-IE" sz="1800" dirty="0"/>
              <a:t>Support proposals for IPCEIs and make IPCEI review simpler and faster.</a:t>
            </a:r>
          </a:p>
        </p:txBody>
      </p:sp>
      <p:sp>
        <p:nvSpPr>
          <p:cNvPr id="4" name="Title 3"/>
          <p:cNvSpPr>
            <a:spLocks noGrp="1"/>
          </p:cNvSpPr>
          <p:nvPr>
            <p:ph type="title"/>
          </p:nvPr>
        </p:nvSpPr>
        <p:spPr>
          <a:xfrm>
            <a:off x="970722" y="482860"/>
            <a:ext cx="10515600" cy="874600"/>
          </a:xfrm>
        </p:spPr>
        <p:txBody>
          <a:bodyPr/>
          <a:lstStyle/>
          <a:p>
            <a:r>
              <a:rPr lang="en-IE" dirty="0"/>
              <a:t>Looking ahead: potential areas for initiatives</a:t>
            </a:r>
          </a:p>
        </p:txBody>
      </p:sp>
    </p:spTree>
    <p:extLst>
      <p:ext uri="{BB962C8B-B14F-4D97-AF65-F5344CB8AC3E}">
        <p14:creationId xmlns:p14="http://schemas.microsoft.com/office/powerpoint/2010/main" val="1507234458"/>
      </p:ext>
    </p:extLst>
  </p:cSld>
  <p:clrMapOvr>
    <a:masterClrMapping/>
  </p:clrMapOvr>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Presentation.pptx" id="{DF0E4C23-23CF-4CA0-B78D-4EE4E4812529}" vid="{A275074F-6DFA-4FBF-AA5C-38C3649C393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F098AE41A192E4C85C747A9850AEF9A" ma:contentTypeVersion="1" ma:contentTypeDescription="Create a new document." ma:contentTypeScope="" ma:versionID="5a8770b97c883eee6e80458dbe9e6cc2">
  <xsd:schema xmlns:xsd="http://www.w3.org/2001/XMLSchema" xmlns:xs="http://www.w3.org/2001/XMLSchema" xmlns:p="http://schemas.microsoft.com/office/2006/metadata/properties" xmlns:ns1="http://schemas.microsoft.com/sharepoint/v3" targetNamespace="http://schemas.microsoft.com/office/2006/metadata/properties" ma:root="true" ma:fieldsID="ef2aa9ed40e72a78c3822fc753b43e8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F87431-2774-4E17-BE38-8A579357848D}">
  <ds:schemaRefs>
    <ds:schemaRef ds:uri="http://purl.org/dc/elements/1.1/"/>
    <ds:schemaRef ds:uri="http://schemas.microsoft.com/office/infopath/2007/PartnerControls"/>
    <ds:schemaRef ds:uri="http://schemas.microsoft.com/office/2006/metadata/properties"/>
    <ds:schemaRef ds:uri="http://purl.org/dc/dcmitype/"/>
    <ds:schemaRef ds:uri="http://purl.org/dc/terms/"/>
    <ds:schemaRef ds:uri="http://www.w3.org/XML/1998/namespace"/>
    <ds:schemaRef ds:uri="http://schemas.microsoft.com/office/2006/documentManagement/types"/>
    <ds:schemaRef ds:uri="http://schemas.openxmlformats.org/package/2006/metadata/core-properties"/>
    <ds:schemaRef ds:uri="http://schemas.microsoft.com/sharepoint/v3"/>
  </ds:schemaRefs>
</ds:datastoreItem>
</file>

<file path=customXml/itemProps2.xml><?xml version="1.0" encoding="utf-8"?>
<ds:datastoreItem xmlns:ds="http://schemas.openxmlformats.org/officeDocument/2006/customXml" ds:itemID="{4B1CAF70-02D1-4551-A536-63581F6A8097}">
  <ds:schemaRefs>
    <ds:schemaRef ds:uri="http://schemas.microsoft.com/sharepoint/v3/contenttype/forms"/>
  </ds:schemaRefs>
</ds:datastoreItem>
</file>

<file path=customXml/itemProps3.xml><?xml version="1.0" encoding="utf-8"?>
<ds:datastoreItem xmlns:ds="http://schemas.openxmlformats.org/officeDocument/2006/customXml" ds:itemID="{72EEACE0-6474-4130-B64E-D9F9E5478D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726</Words>
  <Application>Microsoft Office PowerPoint</Application>
  <PresentationFormat>Widescreen</PresentationFormat>
  <Paragraphs>68</Paragraphs>
  <Slides>10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State aid policy: looking back and ahead</vt:lpstr>
      <vt:lpstr>Looking back: challenging times</vt:lpstr>
      <vt:lpstr>Looking back: review of State aid rules</vt:lpstr>
      <vt:lpstr>Looking back: crisis response</vt:lpstr>
      <vt:lpstr>Looking back: semiconductors</vt:lpstr>
      <vt:lpstr>Looking back: IPCEIs</vt:lpstr>
      <vt:lpstr>Looking back: IPCEIs</vt:lpstr>
      <vt:lpstr>Looking ahead: policy review</vt:lpstr>
      <vt:lpstr>Looking ahead: potential areas for initiatives</vt:lpstr>
      <vt:lpstr>Thanks for your attention!</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Yvonne (COMM)</dc:creator>
  <cp:lastModifiedBy>SOUKUP Karl (COMP)</cp:lastModifiedBy>
  <cp:revision>132</cp:revision>
  <cp:lastPrinted>2023-01-23T12:54:20Z</cp:lastPrinted>
  <dcterms:created xsi:type="dcterms:W3CDTF">2019-08-09T12:06:42Z</dcterms:created>
  <dcterms:modified xsi:type="dcterms:W3CDTF">2024-09-22T13:36:07Z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0x010100AF098AE41A192E4C85C747A9850AEF9A</vt:lpwstr>
  </property>
  <property fmtid="{D5CDD505-2E9C-101B-9397-08002B2CF9AE}" pid="3" name="MSIP_Label_6bd9ddd1-4d20-43f6-abfa-fc3c07406f94_Enabled">
    <vt:lpwstr>true</vt:lpwstr>
  </property>
  <property fmtid="{D5CDD505-2E9C-101B-9397-08002B2CF9AE}" pid="4" name="MSIP_Label_6bd9ddd1-4d20-43f6-abfa-fc3c07406f94_SetDate">
    <vt:lpwstr>2023-01-22T16:12:27Z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6781b367-7997-4c0f-8c0c-fa4eb8770684</vt:lpwstr>
  </property>
  <property fmtid="{D5CDD505-2E9C-101B-9397-08002B2CF9AE}" pid="9" name="MSIP_Label_6bd9ddd1-4d20-43f6-abfa-fc3c07406f94_ContentBits">
    <vt:lpwstr>0</vt:lpwstr>
  </property>
</Properties>
</file>