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0" r:id="rId3"/>
    <p:sldMasterId id="2147483680" r:id="rId4"/>
  </p:sldMasterIdLst>
  <p:notesMasterIdLst>
    <p:notesMasterId r:id="rId25"/>
  </p:notesMasterIdLst>
  <p:sldIdLst>
    <p:sldId id="282" r:id="rId5"/>
    <p:sldId id="283" r:id="rId6"/>
    <p:sldId id="284" r:id="rId7"/>
    <p:sldId id="285" r:id="rId8"/>
    <p:sldId id="286" r:id="rId9"/>
    <p:sldId id="287" r:id="rId10"/>
    <p:sldId id="288" r:id="rId11"/>
    <p:sldId id="291" r:id="rId12"/>
    <p:sldId id="293" r:id="rId13"/>
    <p:sldId id="292" r:id="rId14"/>
    <p:sldId id="290" r:id="rId15"/>
    <p:sldId id="289" r:id="rId16"/>
    <p:sldId id="294" r:id="rId17"/>
    <p:sldId id="295" r:id="rId18"/>
    <p:sldId id="296" r:id="rId19"/>
    <p:sldId id="297" r:id="rId20"/>
    <p:sldId id="263" r:id="rId21"/>
    <p:sldId id="264" r:id="rId22"/>
    <p:sldId id="298" r:id="rId23"/>
    <p:sldId id="300" r:id="rId24"/>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83" autoAdjust="0"/>
  </p:normalViewPr>
  <p:slideViewPr>
    <p:cSldViewPr snapToGrid="0">
      <p:cViewPr varScale="1">
        <p:scale>
          <a:sx n="106" d="100"/>
          <a:sy n="106" d="100"/>
        </p:scale>
        <p:origin x="7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1BE864-22C8-4F52-A541-B2F1D1436F95}" type="doc">
      <dgm:prSet loTypeId="urn:microsoft.com/office/officeart/2005/8/layout/process1" loCatId="process" qsTypeId="urn:microsoft.com/office/officeart/2005/8/quickstyle/simple1" qsCatId="simple" csTypeId="urn:microsoft.com/office/officeart/2005/8/colors/accent1_2" csCatId="accent1" phldr="1"/>
      <dgm:spPr/>
    </dgm:pt>
    <dgm:pt modelId="{678AF08C-98C4-4487-93F9-61EFEC4E8486}">
      <dgm:prSet phldrT="[Text]" custT="1"/>
      <dgm:spPr/>
      <dgm:t>
        <a:bodyPr/>
        <a:lstStyle/>
        <a:p>
          <a:r>
            <a:rPr lang="en-US" sz="2000" noProof="0" dirty="0">
              <a:solidFill>
                <a:schemeClr val="tx1"/>
              </a:solidFill>
              <a:latin typeface="Times New Roman" panose="02020603050405020304" pitchFamily="18" charset="0"/>
              <a:cs typeface="Times New Roman" panose="02020603050405020304" pitchFamily="18" charset="0"/>
            </a:rPr>
            <a:t>Geopolitical challenges, technological developments, and crises emerge</a:t>
          </a:r>
        </a:p>
      </dgm:t>
    </dgm:pt>
    <dgm:pt modelId="{53BF5124-C266-4EF5-97AB-124449EEF8B6}" type="parTrans" cxnId="{11A30152-8D91-4AAF-AE43-25619063A4F1}">
      <dgm:prSet/>
      <dgm:spPr/>
      <dgm:t>
        <a:bodyPr/>
        <a:lstStyle/>
        <a:p>
          <a:endParaRPr lang="ro-RO"/>
        </a:p>
      </dgm:t>
    </dgm:pt>
    <dgm:pt modelId="{1BCC1AB7-8548-419B-90D9-49E992489481}" type="sibTrans" cxnId="{11A30152-8D91-4AAF-AE43-25619063A4F1}">
      <dgm:prSet custT="1"/>
      <dgm:spPr/>
      <dgm:t>
        <a:bodyPr/>
        <a:lstStyle/>
        <a:p>
          <a:endParaRPr lang="ro-RO" sz="2000">
            <a:solidFill>
              <a:schemeClr val="tx1"/>
            </a:solidFill>
            <a:latin typeface="Times New Roman" panose="02020603050405020304" pitchFamily="18" charset="0"/>
            <a:cs typeface="Times New Roman" panose="02020603050405020304" pitchFamily="18" charset="0"/>
          </a:endParaRPr>
        </a:p>
      </dgm:t>
    </dgm:pt>
    <dgm:pt modelId="{1C4F8718-7816-4939-998E-6F7CC2566105}">
      <dgm:prSet phldrT="[Text]" custT="1"/>
      <dgm:spPr/>
      <dgm:t>
        <a:bodyPr/>
        <a:lstStyle/>
        <a:p>
          <a:r>
            <a:rPr lang="en-US" sz="2000" noProof="0" dirty="0">
              <a:solidFill>
                <a:schemeClr val="tx1"/>
              </a:solidFill>
              <a:latin typeface="Times New Roman" panose="02020603050405020304" pitchFamily="18" charset="0"/>
              <a:cs typeface="Times New Roman" panose="02020603050405020304" pitchFamily="18" charset="0"/>
            </a:rPr>
            <a:t>Nations re-evaluate industrial policy </a:t>
          </a:r>
        </a:p>
      </dgm:t>
    </dgm:pt>
    <dgm:pt modelId="{C1A346D2-1FC6-4559-BA6E-9B8CC519CB92}" type="parTrans" cxnId="{A05CED21-4235-4FFE-BF76-3066A1A5359F}">
      <dgm:prSet/>
      <dgm:spPr/>
      <dgm:t>
        <a:bodyPr/>
        <a:lstStyle/>
        <a:p>
          <a:endParaRPr lang="ro-RO"/>
        </a:p>
      </dgm:t>
    </dgm:pt>
    <dgm:pt modelId="{D45FC22C-1E98-483A-A7ED-154A06B3C73D}" type="sibTrans" cxnId="{A05CED21-4235-4FFE-BF76-3066A1A5359F}">
      <dgm:prSet custT="1"/>
      <dgm:spPr/>
      <dgm:t>
        <a:bodyPr/>
        <a:lstStyle/>
        <a:p>
          <a:endParaRPr lang="ro-RO" sz="2000">
            <a:solidFill>
              <a:schemeClr val="tx1"/>
            </a:solidFill>
            <a:latin typeface="Times New Roman" panose="02020603050405020304" pitchFamily="18" charset="0"/>
            <a:cs typeface="Times New Roman" panose="02020603050405020304" pitchFamily="18" charset="0"/>
          </a:endParaRPr>
        </a:p>
      </dgm:t>
    </dgm:pt>
    <dgm:pt modelId="{E5E8753C-5352-41F2-94B2-FDBD5CBA018D}">
      <dgm:prSet phldrT="[Text]" custT="1"/>
      <dgm:spPr/>
      <dgm:t>
        <a:bodyPr/>
        <a:lstStyle/>
        <a:p>
          <a:r>
            <a:rPr lang="en-US" sz="2000" noProof="0" dirty="0">
              <a:solidFill>
                <a:schemeClr val="tx1"/>
              </a:solidFill>
              <a:latin typeface="Times New Roman" panose="02020603050405020304" pitchFamily="18" charset="0"/>
              <a:cs typeface="Times New Roman" panose="02020603050405020304" pitchFamily="18" charset="0"/>
            </a:rPr>
            <a:t>Governments support their industries</a:t>
          </a:r>
        </a:p>
      </dgm:t>
    </dgm:pt>
    <dgm:pt modelId="{04189C0F-C0AB-4387-9AE5-9087EBC89525}" type="parTrans" cxnId="{FA8C0921-53B4-4C91-B2B9-6CC5FA2319C6}">
      <dgm:prSet/>
      <dgm:spPr/>
      <dgm:t>
        <a:bodyPr/>
        <a:lstStyle/>
        <a:p>
          <a:endParaRPr lang="ro-RO"/>
        </a:p>
      </dgm:t>
    </dgm:pt>
    <dgm:pt modelId="{00524222-96A9-4EF5-A07D-7FC45A02A213}" type="sibTrans" cxnId="{FA8C0921-53B4-4C91-B2B9-6CC5FA2319C6}">
      <dgm:prSet/>
      <dgm:spPr/>
      <dgm:t>
        <a:bodyPr/>
        <a:lstStyle/>
        <a:p>
          <a:endParaRPr lang="ro-RO"/>
        </a:p>
      </dgm:t>
    </dgm:pt>
    <dgm:pt modelId="{A330829C-77A6-4F53-A5A2-45F87F25D678}" type="pres">
      <dgm:prSet presAssocID="{7C1BE864-22C8-4F52-A541-B2F1D1436F95}" presName="Name0" presStyleCnt="0">
        <dgm:presLayoutVars>
          <dgm:dir/>
          <dgm:resizeHandles val="exact"/>
        </dgm:presLayoutVars>
      </dgm:prSet>
      <dgm:spPr/>
    </dgm:pt>
    <dgm:pt modelId="{91D4E5D6-097C-4DBD-BA37-1A0C3DE6D312}" type="pres">
      <dgm:prSet presAssocID="{678AF08C-98C4-4487-93F9-61EFEC4E8486}" presName="node" presStyleLbl="node1" presStyleIdx="0" presStyleCnt="3">
        <dgm:presLayoutVars>
          <dgm:bulletEnabled val="1"/>
        </dgm:presLayoutVars>
      </dgm:prSet>
      <dgm:spPr/>
    </dgm:pt>
    <dgm:pt modelId="{63D1ED4D-14F1-410E-9FC0-11A6B4DE2525}" type="pres">
      <dgm:prSet presAssocID="{1BCC1AB7-8548-419B-90D9-49E992489481}" presName="sibTrans" presStyleLbl="sibTrans2D1" presStyleIdx="0" presStyleCnt="2"/>
      <dgm:spPr/>
    </dgm:pt>
    <dgm:pt modelId="{09D0BD0A-E58C-4FB6-836D-412E560C381C}" type="pres">
      <dgm:prSet presAssocID="{1BCC1AB7-8548-419B-90D9-49E992489481}" presName="connectorText" presStyleLbl="sibTrans2D1" presStyleIdx="0" presStyleCnt="2"/>
      <dgm:spPr/>
    </dgm:pt>
    <dgm:pt modelId="{6FF7135F-CB86-4AA5-B2A6-A39E7697F529}" type="pres">
      <dgm:prSet presAssocID="{1C4F8718-7816-4939-998E-6F7CC2566105}" presName="node" presStyleLbl="node1" presStyleIdx="1" presStyleCnt="3">
        <dgm:presLayoutVars>
          <dgm:bulletEnabled val="1"/>
        </dgm:presLayoutVars>
      </dgm:prSet>
      <dgm:spPr/>
    </dgm:pt>
    <dgm:pt modelId="{FB9ECB64-5E00-4472-93E6-2C265241191C}" type="pres">
      <dgm:prSet presAssocID="{D45FC22C-1E98-483A-A7ED-154A06B3C73D}" presName="sibTrans" presStyleLbl="sibTrans2D1" presStyleIdx="1" presStyleCnt="2"/>
      <dgm:spPr/>
    </dgm:pt>
    <dgm:pt modelId="{C5DCAE72-7D8C-48EB-B9C7-9A9B422C233D}" type="pres">
      <dgm:prSet presAssocID="{D45FC22C-1E98-483A-A7ED-154A06B3C73D}" presName="connectorText" presStyleLbl="sibTrans2D1" presStyleIdx="1" presStyleCnt="2"/>
      <dgm:spPr/>
    </dgm:pt>
    <dgm:pt modelId="{F9015C8C-6482-4F9E-A944-AA71838059A2}" type="pres">
      <dgm:prSet presAssocID="{E5E8753C-5352-41F2-94B2-FDBD5CBA018D}" presName="node" presStyleLbl="node1" presStyleIdx="2" presStyleCnt="3">
        <dgm:presLayoutVars>
          <dgm:bulletEnabled val="1"/>
        </dgm:presLayoutVars>
      </dgm:prSet>
      <dgm:spPr/>
    </dgm:pt>
  </dgm:ptLst>
  <dgm:cxnLst>
    <dgm:cxn modelId="{FA8C0921-53B4-4C91-B2B9-6CC5FA2319C6}" srcId="{7C1BE864-22C8-4F52-A541-B2F1D1436F95}" destId="{E5E8753C-5352-41F2-94B2-FDBD5CBA018D}" srcOrd="2" destOrd="0" parTransId="{04189C0F-C0AB-4387-9AE5-9087EBC89525}" sibTransId="{00524222-96A9-4EF5-A07D-7FC45A02A213}"/>
    <dgm:cxn modelId="{A05CED21-4235-4FFE-BF76-3066A1A5359F}" srcId="{7C1BE864-22C8-4F52-A541-B2F1D1436F95}" destId="{1C4F8718-7816-4939-998E-6F7CC2566105}" srcOrd="1" destOrd="0" parTransId="{C1A346D2-1FC6-4559-BA6E-9B8CC519CB92}" sibTransId="{D45FC22C-1E98-483A-A7ED-154A06B3C73D}"/>
    <dgm:cxn modelId="{69E65432-21A1-4763-95D9-F12437B7BE78}" type="presOf" srcId="{1BCC1AB7-8548-419B-90D9-49E992489481}" destId="{63D1ED4D-14F1-410E-9FC0-11A6B4DE2525}" srcOrd="0" destOrd="0" presId="urn:microsoft.com/office/officeart/2005/8/layout/process1"/>
    <dgm:cxn modelId="{CF338F36-DF5B-4441-ACFA-CB2DEF8A2FBC}" type="presOf" srcId="{7C1BE864-22C8-4F52-A541-B2F1D1436F95}" destId="{A330829C-77A6-4F53-A5A2-45F87F25D678}" srcOrd="0" destOrd="0" presId="urn:microsoft.com/office/officeart/2005/8/layout/process1"/>
    <dgm:cxn modelId="{49D10D6B-EF7B-4923-8F6E-13D0BB712882}" type="presOf" srcId="{1BCC1AB7-8548-419B-90D9-49E992489481}" destId="{09D0BD0A-E58C-4FB6-836D-412E560C381C}" srcOrd="1" destOrd="0" presId="urn:microsoft.com/office/officeart/2005/8/layout/process1"/>
    <dgm:cxn modelId="{707DC370-ECB7-4DEA-B14B-3C4C43ACF37D}" type="presOf" srcId="{678AF08C-98C4-4487-93F9-61EFEC4E8486}" destId="{91D4E5D6-097C-4DBD-BA37-1A0C3DE6D312}" srcOrd="0" destOrd="0" presId="urn:microsoft.com/office/officeart/2005/8/layout/process1"/>
    <dgm:cxn modelId="{11A30152-8D91-4AAF-AE43-25619063A4F1}" srcId="{7C1BE864-22C8-4F52-A541-B2F1D1436F95}" destId="{678AF08C-98C4-4487-93F9-61EFEC4E8486}" srcOrd="0" destOrd="0" parTransId="{53BF5124-C266-4EF5-97AB-124449EEF8B6}" sibTransId="{1BCC1AB7-8548-419B-90D9-49E992489481}"/>
    <dgm:cxn modelId="{C1C84D58-FFE1-4487-B943-7ACA46D625B8}" type="presOf" srcId="{E5E8753C-5352-41F2-94B2-FDBD5CBA018D}" destId="{F9015C8C-6482-4F9E-A944-AA71838059A2}" srcOrd="0" destOrd="0" presId="urn:microsoft.com/office/officeart/2005/8/layout/process1"/>
    <dgm:cxn modelId="{BDDA278D-3BA6-4865-A4D2-F247D3AEF9F1}" type="presOf" srcId="{D45FC22C-1E98-483A-A7ED-154A06B3C73D}" destId="{C5DCAE72-7D8C-48EB-B9C7-9A9B422C233D}" srcOrd="1" destOrd="0" presId="urn:microsoft.com/office/officeart/2005/8/layout/process1"/>
    <dgm:cxn modelId="{9AC4C0A4-A858-48A3-AD2D-031AC362555D}" type="presOf" srcId="{D45FC22C-1E98-483A-A7ED-154A06B3C73D}" destId="{FB9ECB64-5E00-4472-93E6-2C265241191C}" srcOrd="0" destOrd="0" presId="urn:microsoft.com/office/officeart/2005/8/layout/process1"/>
    <dgm:cxn modelId="{E70739FF-5501-4619-A8F0-F36FB3850DCB}" type="presOf" srcId="{1C4F8718-7816-4939-998E-6F7CC2566105}" destId="{6FF7135F-CB86-4AA5-B2A6-A39E7697F529}" srcOrd="0" destOrd="0" presId="urn:microsoft.com/office/officeart/2005/8/layout/process1"/>
    <dgm:cxn modelId="{1FCD03AF-3C79-45F5-8D74-6C2ACD62A4F6}" type="presParOf" srcId="{A330829C-77A6-4F53-A5A2-45F87F25D678}" destId="{91D4E5D6-097C-4DBD-BA37-1A0C3DE6D312}" srcOrd="0" destOrd="0" presId="urn:microsoft.com/office/officeart/2005/8/layout/process1"/>
    <dgm:cxn modelId="{6BC02ECE-0B52-4C73-BEC7-3BBAE4790F18}" type="presParOf" srcId="{A330829C-77A6-4F53-A5A2-45F87F25D678}" destId="{63D1ED4D-14F1-410E-9FC0-11A6B4DE2525}" srcOrd="1" destOrd="0" presId="urn:microsoft.com/office/officeart/2005/8/layout/process1"/>
    <dgm:cxn modelId="{9ABB4DED-9ED8-4039-BE67-11EA95924005}" type="presParOf" srcId="{63D1ED4D-14F1-410E-9FC0-11A6B4DE2525}" destId="{09D0BD0A-E58C-4FB6-836D-412E560C381C}" srcOrd="0" destOrd="0" presId="urn:microsoft.com/office/officeart/2005/8/layout/process1"/>
    <dgm:cxn modelId="{9CDA0B43-9A04-4868-A096-5E27CA13ACB3}" type="presParOf" srcId="{A330829C-77A6-4F53-A5A2-45F87F25D678}" destId="{6FF7135F-CB86-4AA5-B2A6-A39E7697F529}" srcOrd="2" destOrd="0" presId="urn:microsoft.com/office/officeart/2005/8/layout/process1"/>
    <dgm:cxn modelId="{9660BD3F-26DE-4071-832C-2AF1F4FDC6CA}" type="presParOf" srcId="{A330829C-77A6-4F53-A5A2-45F87F25D678}" destId="{FB9ECB64-5E00-4472-93E6-2C265241191C}" srcOrd="3" destOrd="0" presId="urn:microsoft.com/office/officeart/2005/8/layout/process1"/>
    <dgm:cxn modelId="{02B17AA2-4C9E-422A-94C8-75C87BC08D33}" type="presParOf" srcId="{FB9ECB64-5E00-4472-93E6-2C265241191C}" destId="{C5DCAE72-7D8C-48EB-B9C7-9A9B422C233D}" srcOrd="0" destOrd="0" presId="urn:microsoft.com/office/officeart/2005/8/layout/process1"/>
    <dgm:cxn modelId="{A19D7439-9C54-4274-B26D-B10FB20BDA3F}" type="presParOf" srcId="{A330829C-77A6-4F53-A5A2-45F87F25D678}" destId="{F9015C8C-6482-4F9E-A944-AA71838059A2}"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D503F4-9226-43F5-8BB0-35F72A6FC280}"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ro-RO"/>
        </a:p>
      </dgm:t>
    </dgm:pt>
    <dgm:pt modelId="{A2D10228-33A9-4638-9BD9-911457BFAF86}">
      <dgm:prSet phldrT="[Text]" custT="1"/>
      <dgm:spPr/>
      <dgm:t>
        <a:bodyPr/>
        <a:lstStyle/>
        <a:p>
          <a:r>
            <a:rPr lang="en-US" sz="1800" b="1" noProof="0" dirty="0">
              <a:solidFill>
                <a:schemeClr val="tx1"/>
              </a:solidFill>
              <a:latin typeface="Times New Roman" panose="02020603050405020304" pitchFamily="18" charset="0"/>
              <a:cs typeface="Times New Roman" panose="02020603050405020304" pitchFamily="18" charset="0"/>
            </a:rPr>
            <a:t>negative market distortions</a:t>
          </a:r>
        </a:p>
      </dgm:t>
    </dgm:pt>
    <dgm:pt modelId="{AEA1929C-66C7-4D4F-9DDE-786163B22C68}" type="parTrans" cxnId="{3DDD4F55-D351-4CBD-8826-09CFC6F65D37}">
      <dgm:prSet/>
      <dgm:spPr/>
      <dgm:t>
        <a:bodyPr/>
        <a:lstStyle/>
        <a:p>
          <a:endParaRPr lang="ro-RO">
            <a:solidFill>
              <a:schemeClr val="tx1"/>
            </a:solidFill>
          </a:endParaRPr>
        </a:p>
      </dgm:t>
    </dgm:pt>
    <dgm:pt modelId="{8C538EA9-DEB0-416E-9A74-945015B5F76C}" type="sibTrans" cxnId="{3DDD4F55-D351-4CBD-8826-09CFC6F65D37}">
      <dgm:prSet/>
      <dgm:spPr/>
      <dgm:t>
        <a:bodyPr/>
        <a:lstStyle/>
        <a:p>
          <a:endParaRPr lang="ro-RO">
            <a:solidFill>
              <a:schemeClr val="tx1"/>
            </a:solidFill>
          </a:endParaRPr>
        </a:p>
      </dgm:t>
    </dgm:pt>
    <dgm:pt modelId="{5B407D0D-0F51-4A2C-BC01-00FAF72FFC81}">
      <dgm:prSet phldrT="[Text]" custT="1"/>
      <dgm:spPr/>
      <dgm:t>
        <a:bodyPr/>
        <a:lstStyle/>
        <a:p>
          <a:r>
            <a:rPr lang="en-US" sz="1800" noProof="0" dirty="0">
              <a:solidFill>
                <a:schemeClr val="tx1"/>
              </a:solidFill>
              <a:latin typeface="Times New Roman" panose="02020603050405020304" pitchFamily="18" charset="0"/>
              <a:cs typeface="Times New Roman" panose="02020603050405020304" pitchFamily="18" charset="0"/>
            </a:rPr>
            <a:t>protection of inefficient firms</a:t>
          </a:r>
        </a:p>
      </dgm:t>
    </dgm:pt>
    <dgm:pt modelId="{3AC58FAC-F92D-4FC3-BF4A-9BD94849079D}" type="parTrans" cxnId="{92790D0B-CF51-45F3-B4A4-9640655928DE}">
      <dgm:prSet/>
      <dgm:spPr/>
      <dgm:t>
        <a:bodyPr/>
        <a:lstStyle/>
        <a:p>
          <a:endParaRPr lang="ro-RO">
            <a:solidFill>
              <a:schemeClr val="tx1"/>
            </a:solidFill>
          </a:endParaRPr>
        </a:p>
      </dgm:t>
    </dgm:pt>
    <dgm:pt modelId="{1FF614A8-9D13-4D19-B92B-9EA6CB07F959}" type="sibTrans" cxnId="{92790D0B-CF51-45F3-B4A4-9640655928DE}">
      <dgm:prSet/>
      <dgm:spPr/>
      <dgm:t>
        <a:bodyPr/>
        <a:lstStyle/>
        <a:p>
          <a:endParaRPr lang="ro-RO">
            <a:solidFill>
              <a:schemeClr val="tx1"/>
            </a:solidFill>
          </a:endParaRPr>
        </a:p>
      </dgm:t>
    </dgm:pt>
    <dgm:pt modelId="{A3497144-A15A-4CFE-B718-060BBDDF4072}">
      <dgm:prSet phldrT="[Text]" custT="1"/>
      <dgm:spPr/>
      <dgm:t>
        <a:bodyPr/>
        <a:lstStyle/>
        <a:p>
          <a:r>
            <a:rPr lang="en-US" sz="1800" noProof="0" dirty="0">
              <a:solidFill>
                <a:schemeClr val="tx1"/>
              </a:solidFill>
              <a:latin typeface="Times New Roman" panose="02020603050405020304" pitchFamily="18" charset="0"/>
              <a:cs typeface="Times New Roman" panose="02020603050405020304" pitchFamily="18" charset="0"/>
            </a:rPr>
            <a:t>entrenchment of monopolies </a:t>
          </a:r>
        </a:p>
      </dgm:t>
    </dgm:pt>
    <dgm:pt modelId="{ED7063FC-FE49-44ED-8B4A-3866AE255E25}" type="parTrans" cxnId="{BAD6BE3C-37DC-4A8C-8F1E-AEC414FD27CF}">
      <dgm:prSet/>
      <dgm:spPr/>
      <dgm:t>
        <a:bodyPr/>
        <a:lstStyle/>
        <a:p>
          <a:endParaRPr lang="ro-RO">
            <a:solidFill>
              <a:schemeClr val="tx1"/>
            </a:solidFill>
          </a:endParaRPr>
        </a:p>
      </dgm:t>
    </dgm:pt>
    <dgm:pt modelId="{67EE291F-C95A-4D3A-BF1C-0C0723AC9A39}" type="sibTrans" cxnId="{BAD6BE3C-37DC-4A8C-8F1E-AEC414FD27CF}">
      <dgm:prSet/>
      <dgm:spPr/>
      <dgm:t>
        <a:bodyPr/>
        <a:lstStyle/>
        <a:p>
          <a:endParaRPr lang="ro-RO">
            <a:solidFill>
              <a:schemeClr val="tx1"/>
            </a:solidFill>
          </a:endParaRPr>
        </a:p>
      </dgm:t>
    </dgm:pt>
    <dgm:pt modelId="{2B7ABAF0-5878-412E-B7C4-2100D3ADCC0C}">
      <dgm:prSet phldrT="[Text]" custT="1"/>
      <dgm:spPr/>
      <dgm:t>
        <a:bodyPr/>
        <a:lstStyle/>
        <a:p>
          <a:r>
            <a:rPr lang="en-US" sz="1800" b="1" noProof="0" dirty="0">
              <a:solidFill>
                <a:schemeClr val="tx1"/>
              </a:solidFill>
              <a:latin typeface="Times New Roman" panose="02020603050405020304" pitchFamily="18" charset="0"/>
              <a:cs typeface="Times New Roman" panose="02020603050405020304" pitchFamily="18" charset="0"/>
            </a:rPr>
            <a:t>fostering competition</a:t>
          </a:r>
        </a:p>
      </dgm:t>
    </dgm:pt>
    <dgm:pt modelId="{D1DA5C53-2DA2-4B7E-81A5-7CF5056AA8EF}" type="parTrans" cxnId="{68C11AF0-96B2-4108-8799-E12AAC111BC1}">
      <dgm:prSet/>
      <dgm:spPr/>
      <dgm:t>
        <a:bodyPr/>
        <a:lstStyle/>
        <a:p>
          <a:endParaRPr lang="ro-RO">
            <a:solidFill>
              <a:schemeClr val="tx1"/>
            </a:solidFill>
          </a:endParaRPr>
        </a:p>
      </dgm:t>
    </dgm:pt>
    <dgm:pt modelId="{2A7147B2-83C5-469C-9BFD-C9D4959D6FFC}" type="sibTrans" cxnId="{68C11AF0-96B2-4108-8799-E12AAC111BC1}">
      <dgm:prSet/>
      <dgm:spPr/>
      <dgm:t>
        <a:bodyPr/>
        <a:lstStyle/>
        <a:p>
          <a:endParaRPr lang="ro-RO">
            <a:solidFill>
              <a:schemeClr val="tx1"/>
            </a:solidFill>
          </a:endParaRPr>
        </a:p>
      </dgm:t>
    </dgm:pt>
    <dgm:pt modelId="{777EE86C-47F3-4B3E-8CF8-C15DB5BFD167}">
      <dgm:prSet phldrT="[Text]" custT="1"/>
      <dgm:spPr/>
      <dgm:t>
        <a:bodyPr/>
        <a:lstStyle/>
        <a:p>
          <a:r>
            <a:rPr lang="en-US" sz="1800" noProof="0" dirty="0">
              <a:solidFill>
                <a:schemeClr val="tx1"/>
              </a:solidFill>
              <a:latin typeface="Times New Roman" panose="02020603050405020304" pitchFamily="18" charset="0"/>
              <a:cs typeface="Times New Roman" panose="02020603050405020304" pitchFamily="18" charset="0"/>
            </a:rPr>
            <a:t>supporting sectors that have the potential to drive future economic growth</a:t>
          </a:r>
        </a:p>
      </dgm:t>
    </dgm:pt>
    <dgm:pt modelId="{A69137C1-4A66-4D62-9391-6BADE1A484C0}" type="parTrans" cxnId="{1E3308C8-C1C7-490A-96B4-6DC6C07F5AFE}">
      <dgm:prSet/>
      <dgm:spPr/>
      <dgm:t>
        <a:bodyPr/>
        <a:lstStyle/>
        <a:p>
          <a:endParaRPr lang="ro-RO">
            <a:solidFill>
              <a:schemeClr val="tx1"/>
            </a:solidFill>
          </a:endParaRPr>
        </a:p>
      </dgm:t>
    </dgm:pt>
    <dgm:pt modelId="{225F2465-F4D9-4156-87B3-EA13ED46EA4D}" type="sibTrans" cxnId="{1E3308C8-C1C7-490A-96B4-6DC6C07F5AFE}">
      <dgm:prSet/>
      <dgm:spPr/>
      <dgm:t>
        <a:bodyPr/>
        <a:lstStyle/>
        <a:p>
          <a:endParaRPr lang="ro-RO">
            <a:solidFill>
              <a:schemeClr val="tx1"/>
            </a:solidFill>
          </a:endParaRPr>
        </a:p>
      </dgm:t>
    </dgm:pt>
    <dgm:pt modelId="{E7BB7077-2131-4F63-A546-031A32298202}">
      <dgm:prSet phldrT="[Text]" custT="1"/>
      <dgm:spPr/>
      <dgm:t>
        <a:bodyPr/>
        <a:lstStyle/>
        <a:p>
          <a:r>
            <a:rPr lang="en-US" sz="1800" noProof="0" dirty="0">
              <a:solidFill>
                <a:schemeClr val="tx1"/>
              </a:solidFill>
              <a:latin typeface="Times New Roman" panose="02020603050405020304" pitchFamily="18" charset="0"/>
              <a:cs typeface="Times New Roman" panose="02020603050405020304" pitchFamily="18" charset="0"/>
            </a:rPr>
            <a:t>creating favorable conditions for new market entrants</a:t>
          </a:r>
        </a:p>
      </dgm:t>
    </dgm:pt>
    <dgm:pt modelId="{68304ADA-9CE5-4563-BBCF-89AFB77614B1}" type="parTrans" cxnId="{D01701A1-DC6A-49C8-AC60-DD20F0DEC15B}">
      <dgm:prSet/>
      <dgm:spPr/>
      <dgm:t>
        <a:bodyPr/>
        <a:lstStyle/>
        <a:p>
          <a:endParaRPr lang="ro-RO">
            <a:solidFill>
              <a:schemeClr val="tx1"/>
            </a:solidFill>
          </a:endParaRPr>
        </a:p>
      </dgm:t>
    </dgm:pt>
    <dgm:pt modelId="{DDFAEECB-F79B-4502-82E6-275A46223B49}" type="sibTrans" cxnId="{D01701A1-DC6A-49C8-AC60-DD20F0DEC15B}">
      <dgm:prSet/>
      <dgm:spPr/>
      <dgm:t>
        <a:bodyPr/>
        <a:lstStyle/>
        <a:p>
          <a:endParaRPr lang="ro-RO">
            <a:solidFill>
              <a:schemeClr val="tx1"/>
            </a:solidFill>
          </a:endParaRPr>
        </a:p>
      </dgm:t>
    </dgm:pt>
    <dgm:pt modelId="{D1ECC2DA-B82E-4DED-B272-A29BEDB081DB}">
      <dgm:prSet phldrT="[Text]" custT="1"/>
      <dgm:spPr/>
      <dgm:t>
        <a:bodyPr/>
        <a:lstStyle/>
        <a:p>
          <a:r>
            <a:rPr lang="en-US" sz="1800" noProof="0" dirty="0">
              <a:solidFill>
                <a:schemeClr val="tx1"/>
              </a:solidFill>
              <a:latin typeface="Times New Roman" panose="02020603050405020304" pitchFamily="18" charset="0"/>
              <a:cs typeface="Times New Roman" panose="02020603050405020304" pitchFamily="18" charset="0"/>
            </a:rPr>
            <a:t>supporting SMEs</a:t>
          </a:r>
        </a:p>
      </dgm:t>
    </dgm:pt>
    <dgm:pt modelId="{E4A743BC-93E0-4D14-A9E1-784B000ADAC7}" type="parTrans" cxnId="{956664A4-D081-4B47-A4C4-69328B8964EB}">
      <dgm:prSet/>
      <dgm:spPr/>
      <dgm:t>
        <a:bodyPr/>
        <a:lstStyle/>
        <a:p>
          <a:endParaRPr lang="ro-RO">
            <a:solidFill>
              <a:schemeClr val="tx1"/>
            </a:solidFill>
          </a:endParaRPr>
        </a:p>
      </dgm:t>
    </dgm:pt>
    <dgm:pt modelId="{F2593E46-CDF1-49B1-88FC-F8EA8819D4AF}" type="sibTrans" cxnId="{956664A4-D081-4B47-A4C4-69328B8964EB}">
      <dgm:prSet/>
      <dgm:spPr/>
      <dgm:t>
        <a:bodyPr/>
        <a:lstStyle/>
        <a:p>
          <a:endParaRPr lang="ro-RO">
            <a:solidFill>
              <a:schemeClr val="tx1"/>
            </a:solidFill>
          </a:endParaRPr>
        </a:p>
      </dgm:t>
    </dgm:pt>
    <dgm:pt modelId="{6F3AB1F8-BC93-47A0-B282-81B73555794E}" type="pres">
      <dgm:prSet presAssocID="{5BD503F4-9226-43F5-8BB0-35F72A6FC280}" presName="outerComposite" presStyleCnt="0">
        <dgm:presLayoutVars>
          <dgm:chMax val="2"/>
          <dgm:animLvl val="lvl"/>
          <dgm:resizeHandles val="exact"/>
        </dgm:presLayoutVars>
      </dgm:prSet>
      <dgm:spPr/>
    </dgm:pt>
    <dgm:pt modelId="{0FE96340-E94B-4D94-BF8E-33E84DAAB635}" type="pres">
      <dgm:prSet presAssocID="{5BD503F4-9226-43F5-8BB0-35F72A6FC280}" presName="dummyMaxCanvas" presStyleCnt="0"/>
      <dgm:spPr/>
    </dgm:pt>
    <dgm:pt modelId="{A7E2B4CE-BE2F-48C2-A0FB-FB4B7D396D16}" type="pres">
      <dgm:prSet presAssocID="{5BD503F4-9226-43F5-8BB0-35F72A6FC280}" presName="parentComposite" presStyleCnt="0"/>
      <dgm:spPr/>
    </dgm:pt>
    <dgm:pt modelId="{DEE82BA1-30EE-43C0-B460-85840730B729}" type="pres">
      <dgm:prSet presAssocID="{5BD503F4-9226-43F5-8BB0-35F72A6FC280}" presName="parent1" presStyleLbl="alignAccFollowNode1" presStyleIdx="0" presStyleCnt="4">
        <dgm:presLayoutVars>
          <dgm:chMax val="4"/>
        </dgm:presLayoutVars>
      </dgm:prSet>
      <dgm:spPr/>
    </dgm:pt>
    <dgm:pt modelId="{E8C84ADC-7C9D-4CC0-8D75-48BE0E36ECB8}" type="pres">
      <dgm:prSet presAssocID="{5BD503F4-9226-43F5-8BB0-35F72A6FC280}" presName="parent2" presStyleLbl="alignAccFollowNode1" presStyleIdx="1" presStyleCnt="4">
        <dgm:presLayoutVars>
          <dgm:chMax val="4"/>
        </dgm:presLayoutVars>
      </dgm:prSet>
      <dgm:spPr/>
    </dgm:pt>
    <dgm:pt modelId="{F51270D1-8107-4FAC-975C-446EE7022494}" type="pres">
      <dgm:prSet presAssocID="{5BD503F4-9226-43F5-8BB0-35F72A6FC280}" presName="childrenComposite" presStyleCnt="0"/>
      <dgm:spPr/>
    </dgm:pt>
    <dgm:pt modelId="{4F375767-1C17-494D-8897-24F7F6D66E8F}" type="pres">
      <dgm:prSet presAssocID="{5BD503F4-9226-43F5-8BB0-35F72A6FC280}" presName="dummyMaxCanvas_ChildArea" presStyleCnt="0"/>
      <dgm:spPr/>
    </dgm:pt>
    <dgm:pt modelId="{21325EA0-B324-438E-B9AD-84201AD95726}" type="pres">
      <dgm:prSet presAssocID="{5BD503F4-9226-43F5-8BB0-35F72A6FC280}" presName="fulcrum" presStyleLbl="alignAccFollowNode1" presStyleIdx="2" presStyleCnt="4" custScaleX="71485" custScaleY="73682"/>
      <dgm:spPr/>
    </dgm:pt>
    <dgm:pt modelId="{EA752CF0-9CA3-4513-85D2-3D2E74DB74CD}" type="pres">
      <dgm:prSet presAssocID="{5BD503F4-9226-43F5-8BB0-35F72A6FC280}" presName="balance_23" presStyleLbl="alignAccFollowNode1" presStyleIdx="3" presStyleCnt="4" custScaleX="201827" custScaleY="138615">
        <dgm:presLayoutVars>
          <dgm:bulletEnabled val="1"/>
        </dgm:presLayoutVars>
      </dgm:prSet>
      <dgm:spPr/>
    </dgm:pt>
    <dgm:pt modelId="{4580A24E-4DF5-478F-BBC6-90D11D026622}" type="pres">
      <dgm:prSet presAssocID="{5BD503F4-9226-43F5-8BB0-35F72A6FC280}" presName="right_23_1" presStyleLbl="node1" presStyleIdx="0" presStyleCnt="5" custScaleX="198149" custScaleY="68972" custLinFactNeighborX="8739" custLinFactNeighborY="12248">
        <dgm:presLayoutVars>
          <dgm:bulletEnabled val="1"/>
        </dgm:presLayoutVars>
      </dgm:prSet>
      <dgm:spPr/>
    </dgm:pt>
    <dgm:pt modelId="{5AFAA68B-2212-4F1E-91AB-0D416B8F53BA}" type="pres">
      <dgm:prSet presAssocID="{5BD503F4-9226-43F5-8BB0-35F72A6FC280}" presName="right_23_2" presStyleLbl="node1" presStyleIdx="1" presStyleCnt="5" custScaleX="206891" custScaleY="126241" custLinFactNeighborX="10027" custLinFactNeighborY="19704">
        <dgm:presLayoutVars>
          <dgm:bulletEnabled val="1"/>
        </dgm:presLayoutVars>
      </dgm:prSet>
      <dgm:spPr/>
    </dgm:pt>
    <dgm:pt modelId="{CD4084CF-A127-4742-AAB0-43F1DE9DF310}" type="pres">
      <dgm:prSet presAssocID="{5BD503F4-9226-43F5-8BB0-35F72A6FC280}" presName="right_23_3" presStyleLbl="node1" presStyleIdx="2" presStyleCnt="5" custScaleX="204140" custScaleY="126302" custLinFactNeighborX="11592" custLinFactNeighborY="-2216">
        <dgm:presLayoutVars>
          <dgm:bulletEnabled val="1"/>
        </dgm:presLayoutVars>
      </dgm:prSet>
      <dgm:spPr/>
    </dgm:pt>
    <dgm:pt modelId="{C1D25AC5-C6DB-4951-9839-6E8DB01AE943}" type="pres">
      <dgm:prSet presAssocID="{5BD503F4-9226-43F5-8BB0-35F72A6FC280}" presName="left_23_1" presStyleLbl="node1" presStyleIdx="3" presStyleCnt="5" custScaleX="144686" custLinFactNeighborX="-27049" custLinFactNeighborY="-4964">
        <dgm:presLayoutVars>
          <dgm:bulletEnabled val="1"/>
        </dgm:presLayoutVars>
      </dgm:prSet>
      <dgm:spPr/>
    </dgm:pt>
    <dgm:pt modelId="{868130B4-57DE-48C3-B37C-BE8660F3B432}" type="pres">
      <dgm:prSet presAssocID="{5BD503F4-9226-43F5-8BB0-35F72A6FC280}" presName="left_23_2" presStyleLbl="node1" presStyleIdx="4" presStyleCnt="5" custScaleX="144842" custLinFactNeighborX="-30913" custLinFactNeighborY="-11982">
        <dgm:presLayoutVars>
          <dgm:bulletEnabled val="1"/>
        </dgm:presLayoutVars>
      </dgm:prSet>
      <dgm:spPr/>
    </dgm:pt>
  </dgm:ptLst>
  <dgm:cxnLst>
    <dgm:cxn modelId="{92790D0B-CF51-45F3-B4A4-9640655928DE}" srcId="{A2D10228-33A9-4638-9BD9-911457BFAF86}" destId="{5B407D0D-0F51-4A2C-BC01-00FAF72FFC81}" srcOrd="0" destOrd="0" parTransId="{3AC58FAC-F92D-4FC3-BF4A-9BD94849079D}" sibTransId="{1FF614A8-9D13-4D19-B92B-9EA6CB07F959}"/>
    <dgm:cxn modelId="{3EAFD51B-B71B-4B6C-8215-239EEDACA7FF}" type="presOf" srcId="{777EE86C-47F3-4B3E-8CF8-C15DB5BFD167}" destId="{5AFAA68B-2212-4F1E-91AB-0D416B8F53BA}" srcOrd="0" destOrd="0" presId="urn:microsoft.com/office/officeart/2005/8/layout/balance1"/>
    <dgm:cxn modelId="{BCD8F728-4D80-408C-A276-FE09FEE2F447}" type="presOf" srcId="{A3497144-A15A-4CFE-B718-060BBDDF4072}" destId="{868130B4-57DE-48C3-B37C-BE8660F3B432}" srcOrd="0" destOrd="0" presId="urn:microsoft.com/office/officeart/2005/8/layout/balance1"/>
    <dgm:cxn modelId="{EAEAC934-A678-4FA2-8E18-4D01DD51B021}" type="presOf" srcId="{5B407D0D-0F51-4A2C-BC01-00FAF72FFC81}" destId="{C1D25AC5-C6DB-4951-9839-6E8DB01AE943}" srcOrd="0" destOrd="0" presId="urn:microsoft.com/office/officeart/2005/8/layout/balance1"/>
    <dgm:cxn modelId="{BAD6BE3C-37DC-4A8C-8F1E-AEC414FD27CF}" srcId="{A2D10228-33A9-4638-9BD9-911457BFAF86}" destId="{A3497144-A15A-4CFE-B718-060BBDDF4072}" srcOrd="1" destOrd="0" parTransId="{ED7063FC-FE49-44ED-8B4A-3866AE255E25}" sibTransId="{67EE291F-C95A-4D3A-BF1C-0C0723AC9A39}"/>
    <dgm:cxn modelId="{3DDD4F55-D351-4CBD-8826-09CFC6F65D37}" srcId="{5BD503F4-9226-43F5-8BB0-35F72A6FC280}" destId="{A2D10228-33A9-4638-9BD9-911457BFAF86}" srcOrd="0" destOrd="0" parTransId="{AEA1929C-66C7-4D4F-9DDE-786163B22C68}" sibTransId="{8C538EA9-DEB0-416E-9A74-945015B5F76C}"/>
    <dgm:cxn modelId="{B4AF6582-EBB6-4C4A-A36B-B0CBFDA9232A}" type="presOf" srcId="{E7BB7077-2131-4F63-A546-031A32298202}" destId="{CD4084CF-A127-4742-AAB0-43F1DE9DF310}" srcOrd="0" destOrd="0" presId="urn:microsoft.com/office/officeart/2005/8/layout/balance1"/>
    <dgm:cxn modelId="{D09BA28F-826C-4492-8E06-F5FE5D3DBC56}" type="presOf" srcId="{A2D10228-33A9-4638-9BD9-911457BFAF86}" destId="{DEE82BA1-30EE-43C0-B460-85840730B729}" srcOrd="0" destOrd="0" presId="urn:microsoft.com/office/officeart/2005/8/layout/balance1"/>
    <dgm:cxn modelId="{D01701A1-DC6A-49C8-AC60-DD20F0DEC15B}" srcId="{2B7ABAF0-5878-412E-B7C4-2100D3ADCC0C}" destId="{E7BB7077-2131-4F63-A546-031A32298202}" srcOrd="2" destOrd="0" parTransId="{68304ADA-9CE5-4563-BBCF-89AFB77614B1}" sibTransId="{DDFAEECB-F79B-4502-82E6-275A46223B49}"/>
    <dgm:cxn modelId="{956664A4-D081-4B47-A4C4-69328B8964EB}" srcId="{2B7ABAF0-5878-412E-B7C4-2100D3ADCC0C}" destId="{D1ECC2DA-B82E-4DED-B272-A29BEDB081DB}" srcOrd="0" destOrd="0" parTransId="{E4A743BC-93E0-4D14-A9E1-784B000ADAC7}" sibTransId="{F2593E46-CDF1-49B1-88FC-F8EA8819D4AF}"/>
    <dgm:cxn modelId="{48D0F7AB-96B9-4B2E-8588-0B60550C1537}" type="presOf" srcId="{D1ECC2DA-B82E-4DED-B272-A29BEDB081DB}" destId="{4580A24E-4DF5-478F-BBC6-90D11D026622}" srcOrd="0" destOrd="0" presId="urn:microsoft.com/office/officeart/2005/8/layout/balance1"/>
    <dgm:cxn modelId="{4C169EBF-1FF8-41FA-A0F9-A61E2BC95453}" type="presOf" srcId="{5BD503F4-9226-43F5-8BB0-35F72A6FC280}" destId="{6F3AB1F8-BC93-47A0-B282-81B73555794E}" srcOrd="0" destOrd="0" presId="urn:microsoft.com/office/officeart/2005/8/layout/balance1"/>
    <dgm:cxn modelId="{1E3308C8-C1C7-490A-96B4-6DC6C07F5AFE}" srcId="{2B7ABAF0-5878-412E-B7C4-2100D3ADCC0C}" destId="{777EE86C-47F3-4B3E-8CF8-C15DB5BFD167}" srcOrd="1" destOrd="0" parTransId="{A69137C1-4A66-4D62-9391-6BADE1A484C0}" sibTransId="{225F2465-F4D9-4156-87B3-EA13ED46EA4D}"/>
    <dgm:cxn modelId="{27EC44C9-8A66-49F7-A622-1140322A0D0D}" type="presOf" srcId="{2B7ABAF0-5878-412E-B7C4-2100D3ADCC0C}" destId="{E8C84ADC-7C9D-4CC0-8D75-48BE0E36ECB8}" srcOrd="0" destOrd="0" presId="urn:microsoft.com/office/officeart/2005/8/layout/balance1"/>
    <dgm:cxn modelId="{68C11AF0-96B2-4108-8799-E12AAC111BC1}" srcId="{5BD503F4-9226-43F5-8BB0-35F72A6FC280}" destId="{2B7ABAF0-5878-412E-B7C4-2100D3ADCC0C}" srcOrd="1" destOrd="0" parTransId="{D1DA5C53-2DA2-4B7E-81A5-7CF5056AA8EF}" sibTransId="{2A7147B2-83C5-469C-9BFD-C9D4959D6FFC}"/>
    <dgm:cxn modelId="{B593F11C-CB62-4E01-80A0-3FD7BBDD6F48}" type="presParOf" srcId="{6F3AB1F8-BC93-47A0-B282-81B73555794E}" destId="{0FE96340-E94B-4D94-BF8E-33E84DAAB635}" srcOrd="0" destOrd="0" presId="urn:microsoft.com/office/officeart/2005/8/layout/balance1"/>
    <dgm:cxn modelId="{CEC328D8-5B5A-4471-A0B6-D6423618DBB6}" type="presParOf" srcId="{6F3AB1F8-BC93-47A0-B282-81B73555794E}" destId="{A7E2B4CE-BE2F-48C2-A0FB-FB4B7D396D16}" srcOrd="1" destOrd="0" presId="urn:microsoft.com/office/officeart/2005/8/layout/balance1"/>
    <dgm:cxn modelId="{1E3991BB-FA86-4C74-BE6B-62239C12AEC6}" type="presParOf" srcId="{A7E2B4CE-BE2F-48C2-A0FB-FB4B7D396D16}" destId="{DEE82BA1-30EE-43C0-B460-85840730B729}" srcOrd="0" destOrd="0" presId="urn:microsoft.com/office/officeart/2005/8/layout/balance1"/>
    <dgm:cxn modelId="{7DA19638-09C3-4163-BC3B-C7CE4A2B0179}" type="presParOf" srcId="{A7E2B4CE-BE2F-48C2-A0FB-FB4B7D396D16}" destId="{E8C84ADC-7C9D-4CC0-8D75-48BE0E36ECB8}" srcOrd="1" destOrd="0" presId="urn:microsoft.com/office/officeart/2005/8/layout/balance1"/>
    <dgm:cxn modelId="{9DCE3233-2722-4459-B24A-A8B697FD43EE}" type="presParOf" srcId="{6F3AB1F8-BC93-47A0-B282-81B73555794E}" destId="{F51270D1-8107-4FAC-975C-446EE7022494}" srcOrd="2" destOrd="0" presId="urn:microsoft.com/office/officeart/2005/8/layout/balance1"/>
    <dgm:cxn modelId="{E13019DB-7063-46EE-B381-811144EBC4CD}" type="presParOf" srcId="{F51270D1-8107-4FAC-975C-446EE7022494}" destId="{4F375767-1C17-494D-8897-24F7F6D66E8F}" srcOrd="0" destOrd="0" presId="urn:microsoft.com/office/officeart/2005/8/layout/balance1"/>
    <dgm:cxn modelId="{62750D0F-8211-4F2C-AB03-1014C795FAB9}" type="presParOf" srcId="{F51270D1-8107-4FAC-975C-446EE7022494}" destId="{21325EA0-B324-438E-B9AD-84201AD95726}" srcOrd="1" destOrd="0" presId="urn:microsoft.com/office/officeart/2005/8/layout/balance1"/>
    <dgm:cxn modelId="{CF2AC6A5-4A1B-47FC-90A8-B23803D9A885}" type="presParOf" srcId="{F51270D1-8107-4FAC-975C-446EE7022494}" destId="{EA752CF0-9CA3-4513-85D2-3D2E74DB74CD}" srcOrd="2" destOrd="0" presId="urn:microsoft.com/office/officeart/2005/8/layout/balance1"/>
    <dgm:cxn modelId="{5D8AB05A-6531-41F5-A8D3-269EC842BFB0}" type="presParOf" srcId="{F51270D1-8107-4FAC-975C-446EE7022494}" destId="{4580A24E-4DF5-478F-BBC6-90D11D026622}" srcOrd="3" destOrd="0" presId="urn:microsoft.com/office/officeart/2005/8/layout/balance1"/>
    <dgm:cxn modelId="{EC2CE56B-56AD-4D3E-A128-38302D204A69}" type="presParOf" srcId="{F51270D1-8107-4FAC-975C-446EE7022494}" destId="{5AFAA68B-2212-4F1E-91AB-0D416B8F53BA}" srcOrd="4" destOrd="0" presId="urn:microsoft.com/office/officeart/2005/8/layout/balance1"/>
    <dgm:cxn modelId="{101C5D64-9D0B-4E96-AC79-00BF665A8404}" type="presParOf" srcId="{F51270D1-8107-4FAC-975C-446EE7022494}" destId="{CD4084CF-A127-4742-AAB0-43F1DE9DF310}" srcOrd="5" destOrd="0" presId="urn:microsoft.com/office/officeart/2005/8/layout/balance1"/>
    <dgm:cxn modelId="{B0695A0B-8472-42B2-9D8D-F4DBB7BAEB16}" type="presParOf" srcId="{F51270D1-8107-4FAC-975C-446EE7022494}" destId="{C1D25AC5-C6DB-4951-9839-6E8DB01AE943}" srcOrd="6" destOrd="0" presId="urn:microsoft.com/office/officeart/2005/8/layout/balance1"/>
    <dgm:cxn modelId="{D89FD75B-1024-4505-8AA7-C799D78EC598}" type="presParOf" srcId="{F51270D1-8107-4FAC-975C-446EE7022494}" destId="{868130B4-57DE-48C3-B37C-BE8660F3B432}" srcOrd="7" destOrd="0" presId="urn:microsoft.com/office/officeart/2005/8/layout/balance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4E5D6-097C-4DBD-BA37-1A0C3DE6D312}">
      <dsp:nvSpPr>
        <dsp:cNvPr id="0" name=""/>
        <dsp:cNvSpPr/>
      </dsp:nvSpPr>
      <dsp:spPr>
        <a:xfrm>
          <a:off x="10131" y="0"/>
          <a:ext cx="3028084" cy="12838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noProof="0" dirty="0">
              <a:solidFill>
                <a:schemeClr val="tx1"/>
              </a:solidFill>
              <a:latin typeface="Times New Roman" panose="02020603050405020304" pitchFamily="18" charset="0"/>
              <a:cs typeface="Times New Roman" panose="02020603050405020304" pitchFamily="18" charset="0"/>
            </a:rPr>
            <a:t>Geopolitical challenges, technological developments, and crises emerge</a:t>
          </a:r>
        </a:p>
      </dsp:txBody>
      <dsp:txXfrm>
        <a:off x="47734" y="37603"/>
        <a:ext cx="2952878" cy="1208648"/>
      </dsp:txXfrm>
    </dsp:sp>
    <dsp:sp modelId="{63D1ED4D-14F1-410E-9FC0-11A6B4DE2525}">
      <dsp:nvSpPr>
        <dsp:cNvPr id="0" name=""/>
        <dsp:cNvSpPr/>
      </dsp:nvSpPr>
      <dsp:spPr>
        <a:xfrm>
          <a:off x="3341023" y="266444"/>
          <a:ext cx="641953" cy="75096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ro-RO" sz="2000" kern="1200">
            <a:solidFill>
              <a:schemeClr val="tx1"/>
            </a:solidFill>
            <a:latin typeface="Times New Roman" panose="02020603050405020304" pitchFamily="18" charset="0"/>
            <a:cs typeface="Times New Roman" panose="02020603050405020304" pitchFamily="18" charset="0"/>
          </a:endParaRPr>
        </a:p>
      </dsp:txBody>
      <dsp:txXfrm>
        <a:off x="3341023" y="416637"/>
        <a:ext cx="449367" cy="450578"/>
      </dsp:txXfrm>
    </dsp:sp>
    <dsp:sp modelId="{6FF7135F-CB86-4AA5-B2A6-A39E7697F529}">
      <dsp:nvSpPr>
        <dsp:cNvPr id="0" name=""/>
        <dsp:cNvSpPr/>
      </dsp:nvSpPr>
      <dsp:spPr>
        <a:xfrm>
          <a:off x="4249448" y="0"/>
          <a:ext cx="3028084" cy="12838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noProof="0" dirty="0">
              <a:solidFill>
                <a:schemeClr val="tx1"/>
              </a:solidFill>
              <a:latin typeface="Times New Roman" panose="02020603050405020304" pitchFamily="18" charset="0"/>
              <a:cs typeface="Times New Roman" panose="02020603050405020304" pitchFamily="18" charset="0"/>
            </a:rPr>
            <a:t>Nations re-evaluate industrial policy </a:t>
          </a:r>
        </a:p>
      </dsp:txBody>
      <dsp:txXfrm>
        <a:off x="4287051" y="37603"/>
        <a:ext cx="2952878" cy="1208648"/>
      </dsp:txXfrm>
    </dsp:sp>
    <dsp:sp modelId="{FB9ECB64-5E00-4472-93E6-2C265241191C}">
      <dsp:nvSpPr>
        <dsp:cNvPr id="0" name=""/>
        <dsp:cNvSpPr/>
      </dsp:nvSpPr>
      <dsp:spPr>
        <a:xfrm>
          <a:off x="7580341" y="266444"/>
          <a:ext cx="641953" cy="75096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ro-RO" sz="2000" kern="1200">
            <a:solidFill>
              <a:schemeClr val="tx1"/>
            </a:solidFill>
            <a:latin typeface="Times New Roman" panose="02020603050405020304" pitchFamily="18" charset="0"/>
            <a:cs typeface="Times New Roman" panose="02020603050405020304" pitchFamily="18" charset="0"/>
          </a:endParaRPr>
        </a:p>
      </dsp:txBody>
      <dsp:txXfrm>
        <a:off x="7580341" y="416637"/>
        <a:ext cx="449367" cy="450578"/>
      </dsp:txXfrm>
    </dsp:sp>
    <dsp:sp modelId="{F9015C8C-6482-4F9E-A944-AA71838059A2}">
      <dsp:nvSpPr>
        <dsp:cNvPr id="0" name=""/>
        <dsp:cNvSpPr/>
      </dsp:nvSpPr>
      <dsp:spPr>
        <a:xfrm>
          <a:off x="8488766" y="0"/>
          <a:ext cx="3028084" cy="12838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noProof="0" dirty="0">
              <a:solidFill>
                <a:schemeClr val="tx1"/>
              </a:solidFill>
              <a:latin typeface="Times New Roman" panose="02020603050405020304" pitchFamily="18" charset="0"/>
              <a:cs typeface="Times New Roman" panose="02020603050405020304" pitchFamily="18" charset="0"/>
            </a:rPr>
            <a:t>Governments support their industries</a:t>
          </a:r>
        </a:p>
      </dsp:txBody>
      <dsp:txXfrm>
        <a:off x="8526369" y="37603"/>
        <a:ext cx="2952878" cy="1208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E82BA1-30EE-43C0-B460-85840730B729}">
      <dsp:nvSpPr>
        <dsp:cNvPr id="0" name=""/>
        <dsp:cNvSpPr/>
      </dsp:nvSpPr>
      <dsp:spPr>
        <a:xfrm>
          <a:off x="2061624" y="0"/>
          <a:ext cx="1395429" cy="775238"/>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noProof="0" dirty="0">
              <a:solidFill>
                <a:schemeClr val="tx1"/>
              </a:solidFill>
              <a:latin typeface="Times New Roman" panose="02020603050405020304" pitchFamily="18" charset="0"/>
              <a:cs typeface="Times New Roman" panose="02020603050405020304" pitchFamily="18" charset="0"/>
            </a:rPr>
            <a:t>negative market distortions</a:t>
          </a:r>
        </a:p>
      </dsp:txBody>
      <dsp:txXfrm>
        <a:off x="2084330" y="22706"/>
        <a:ext cx="1350017" cy="729826"/>
      </dsp:txXfrm>
    </dsp:sp>
    <dsp:sp modelId="{E8C84ADC-7C9D-4CC0-8D75-48BE0E36ECB8}">
      <dsp:nvSpPr>
        <dsp:cNvPr id="0" name=""/>
        <dsp:cNvSpPr/>
      </dsp:nvSpPr>
      <dsp:spPr>
        <a:xfrm>
          <a:off x="4077245" y="0"/>
          <a:ext cx="1395429" cy="775238"/>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noProof="0" dirty="0">
              <a:solidFill>
                <a:schemeClr val="tx1"/>
              </a:solidFill>
              <a:latin typeface="Times New Roman" panose="02020603050405020304" pitchFamily="18" charset="0"/>
              <a:cs typeface="Times New Roman" panose="02020603050405020304" pitchFamily="18" charset="0"/>
            </a:rPr>
            <a:t>fostering competition</a:t>
          </a:r>
        </a:p>
      </dsp:txBody>
      <dsp:txXfrm>
        <a:off x="4099951" y="22706"/>
        <a:ext cx="1350017" cy="729826"/>
      </dsp:txXfrm>
    </dsp:sp>
    <dsp:sp modelId="{21325EA0-B324-438E-B9AD-84201AD95726}">
      <dsp:nvSpPr>
        <dsp:cNvPr id="0" name=""/>
        <dsp:cNvSpPr/>
      </dsp:nvSpPr>
      <dsp:spPr>
        <a:xfrm>
          <a:off x="3559332" y="3371275"/>
          <a:ext cx="415634" cy="428408"/>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752CF0-9CA3-4513-85D2-3D2E74DB74CD}">
      <dsp:nvSpPr>
        <dsp:cNvPr id="0" name=""/>
        <dsp:cNvSpPr/>
      </dsp:nvSpPr>
      <dsp:spPr>
        <a:xfrm rot="240000">
          <a:off x="1348567" y="2998501"/>
          <a:ext cx="4837164" cy="33824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80A24E-4DF5-478F-BBC6-90D11D026622}">
      <dsp:nvSpPr>
        <dsp:cNvPr id="0" name=""/>
        <dsp:cNvSpPr/>
      </dsp:nvSpPr>
      <dsp:spPr>
        <a:xfrm rot="240000">
          <a:off x="3525748" y="2692549"/>
          <a:ext cx="2826615" cy="3169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noProof="0" dirty="0">
              <a:solidFill>
                <a:schemeClr val="tx1"/>
              </a:solidFill>
              <a:latin typeface="Times New Roman" panose="02020603050405020304" pitchFamily="18" charset="0"/>
              <a:cs typeface="Times New Roman" panose="02020603050405020304" pitchFamily="18" charset="0"/>
            </a:rPr>
            <a:t>supporting SMEs</a:t>
          </a:r>
        </a:p>
      </dsp:txBody>
      <dsp:txXfrm>
        <a:off x="3541218" y="2708019"/>
        <a:ext cx="2795675" cy="285967"/>
      </dsp:txXfrm>
    </dsp:sp>
    <dsp:sp modelId="{5AFAA68B-2212-4F1E-91AB-0D416B8F53BA}">
      <dsp:nvSpPr>
        <dsp:cNvPr id="0" name=""/>
        <dsp:cNvSpPr/>
      </dsp:nvSpPr>
      <dsp:spPr>
        <a:xfrm rot="240000">
          <a:off x="3546472" y="1840064"/>
          <a:ext cx="2922893" cy="7374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noProof="0" dirty="0">
              <a:solidFill>
                <a:schemeClr val="tx1"/>
              </a:solidFill>
              <a:latin typeface="Times New Roman" panose="02020603050405020304" pitchFamily="18" charset="0"/>
              <a:cs typeface="Times New Roman" panose="02020603050405020304" pitchFamily="18" charset="0"/>
            </a:rPr>
            <a:t>supporting sectors that have the potential to drive future economic growth</a:t>
          </a:r>
        </a:p>
      </dsp:txBody>
      <dsp:txXfrm>
        <a:off x="3582470" y="1876062"/>
        <a:ext cx="2850897" cy="665432"/>
      </dsp:txXfrm>
    </dsp:sp>
    <dsp:sp modelId="{CD4084CF-A127-4742-AAB0-43F1DE9DF310}">
      <dsp:nvSpPr>
        <dsp:cNvPr id="0" name=""/>
        <dsp:cNvSpPr/>
      </dsp:nvSpPr>
      <dsp:spPr>
        <a:xfrm rot="240000">
          <a:off x="3639196" y="993100"/>
          <a:ext cx="2883116" cy="7406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noProof="0" dirty="0">
              <a:solidFill>
                <a:schemeClr val="tx1"/>
              </a:solidFill>
              <a:latin typeface="Times New Roman" panose="02020603050405020304" pitchFamily="18" charset="0"/>
              <a:cs typeface="Times New Roman" panose="02020603050405020304" pitchFamily="18" charset="0"/>
            </a:rPr>
            <a:t>creating favorable conditions for new market entrants</a:t>
          </a:r>
        </a:p>
      </dsp:txBody>
      <dsp:txXfrm>
        <a:off x="3675352" y="1029256"/>
        <a:ext cx="2810804" cy="668352"/>
      </dsp:txXfrm>
    </dsp:sp>
    <dsp:sp modelId="{C1D25AC5-C6DB-4951-9839-6E8DB01AE943}">
      <dsp:nvSpPr>
        <dsp:cNvPr id="0" name=""/>
        <dsp:cNvSpPr/>
      </dsp:nvSpPr>
      <dsp:spPr>
        <a:xfrm rot="240000">
          <a:off x="1410578" y="2281593"/>
          <a:ext cx="2037938" cy="6035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noProof="0" dirty="0">
              <a:solidFill>
                <a:schemeClr val="tx1"/>
              </a:solidFill>
              <a:latin typeface="Times New Roman" panose="02020603050405020304" pitchFamily="18" charset="0"/>
              <a:cs typeface="Times New Roman" panose="02020603050405020304" pitchFamily="18" charset="0"/>
            </a:rPr>
            <a:t>protection of inefficient firms</a:t>
          </a:r>
        </a:p>
      </dsp:txBody>
      <dsp:txXfrm>
        <a:off x="1440040" y="2311055"/>
        <a:ext cx="1979014" cy="544616"/>
      </dsp:txXfrm>
    </dsp:sp>
    <dsp:sp modelId="{868130B4-57DE-48C3-B37C-BE8660F3B432}">
      <dsp:nvSpPr>
        <dsp:cNvPr id="0" name=""/>
        <dsp:cNvSpPr/>
      </dsp:nvSpPr>
      <dsp:spPr>
        <a:xfrm rot="240000">
          <a:off x="1404425" y="1531727"/>
          <a:ext cx="2040192" cy="60338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noProof="0" dirty="0">
              <a:solidFill>
                <a:schemeClr val="tx1"/>
              </a:solidFill>
              <a:latin typeface="Times New Roman" panose="02020603050405020304" pitchFamily="18" charset="0"/>
              <a:cs typeface="Times New Roman" panose="02020603050405020304" pitchFamily="18" charset="0"/>
            </a:rPr>
            <a:t>entrenchment of monopolies </a:t>
          </a:r>
        </a:p>
      </dsp:txBody>
      <dsp:txXfrm>
        <a:off x="1433880" y="1561182"/>
        <a:ext cx="1981282" cy="54447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65EAC-EDDC-4746-AFBF-AB96EBC806C1}" type="datetimeFigureOut">
              <a:rPr lang="ro-RO" smtClean="0"/>
              <a:t>01.10.2024</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C3A06E-F03C-4188-8FF9-92784260DF44}" type="slidenum">
              <a:rPr lang="ro-RO" smtClean="0"/>
              <a:t>‹#›</a:t>
            </a:fld>
            <a:endParaRPr lang="ro-RO"/>
          </a:p>
        </p:txBody>
      </p:sp>
    </p:spTree>
    <p:extLst>
      <p:ext uri="{BB962C8B-B14F-4D97-AF65-F5344CB8AC3E}">
        <p14:creationId xmlns:p14="http://schemas.microsoft.com/office/powerpoint/2010/main" val="1571217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a:t>
            </a:fld>
            <a:endParaRPr lang="ro-RO"/>
          </a:p>
        </p:txBody>
      </p:sp>
    </p:spTree>
    <p:extLst>
      <p:ext uri="{BB962C8B-B14F-4D97-AF65-F5344CB8AC3E}">
        <p14:creationId xmlns:p14="http://schemas.microsoft.com/office/powerpoint/2010/main" val="1443449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10</a:t>
            </a:fld>
            <a:endParaRPr lang="ro-RO"/>
          </a:p>
        </p:txBody>
      </p:sp>
    </p:spTree>
    <p:extLst>
      <p:ext uri="{BB962C8B-B14F-4D97-AF65-F5344CB8AC3E}">
        <p14:creationId xmlns:p14="http://schemas.microsoft.com/office/powerpoint/2010/main" val="1220155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11</a:t>
            </a:fld>
            <a:endParaRPr lang="ro-RO"/>
          </a:p>
        </p:txBody>
      </p:sp>
    </p:spTree>
    <p:extLst>
      <p:ext uri="{BB962C8B-B14F-4D97-AF65-F5344CB8AC3E}">
        <p14:creationId xmlns:p14="http://schemas.microsoft.com/office/powerpoint/2010/main" val="2608052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12</a:t>
            </a:fld>
            <a:endParaRPr lang="ro-RO"/>
          </a:p>
        </p:txBody>
      </p:sp>
    </p:spTree>
    <p:extLst>
      <p:ext uri="{BB962C8B-B14F-4D97-AF65-F5344CB8AC3E}">
        <p14:creationId xmlns:p14="http://schemas.microsoft.com/office/powerpoint/2010/main" val="2436339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13</a:t>
            </a:fld>
            <a:endParaRPr lang="ro-RO"/>
          </a:p>
        </p:txBody>
      </p:sp>
    </p:spTree>
    <p:extLst>
      <p:ext uri="{BB962C8B-B14F-4D97-AF65-F5344CB8AC3E}">
        <p14:creationId xmlns:p14="http://schemas.microsoft.com/office/powerpoint/2010/main" val="2224316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14</a:t>
            </a:fld>
            <a:endParaRPr lang="ro-RO"/>
          </a:p>
        </p:txBody>
      </p:sp>
    </p:spTree>
    <p:extLst>
      <p:ext uri="{BB962C8B-B14F-4D97-AF65-F5344CB8AC3E}">
        <p14:creationId xmlns:p14="http://schemas.microsoft.com/office/powerpoint/2010/main" val="213201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15</a:t>
            </a:fld>
            <a:endParaRPr lang="ro-RO"/>
          </a:p>
        </p:txBody>
      </p:sp>
    </p:spTree>
    <p:extLst>
      <p:ext uri="{BB962C8B-B14F-4D97-AF65-F5344CB8AC3E}">
        <p14:creationId xmlns:p14="http://schemas.microsoft.com/office/powerpoint/2010/main" val="297627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C3A06E-F03C-4188-8FF9-92784260DF44}" type="slidenum">
              <a:rPr lang="ro-RO" smtClean="0"/>
              <a:t>16</a:t>
            </a:fld>
            <a:endParaRPr lang="ro-RO"/>
          </a:p>
        </p:txBody>
      </p:sp>
    </p:spTree>
    <p:extLst>
      <p:ext uri="{BB962C8B-B14F-4D97-AF65-F5344CB8AC3E}">
        <p14:creationId xmlns:p14="http://schemas.microsoft.com/office/powerpoint/2010/main" val="1701096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17</a:t>
            </a:fld>
            <a:endParaRPr lang="ro-RO"/>
          </a:p>
        </p:txBody>
      </p:sp>
    </p:spTree>
    <p:extLst>
      <p:ext uri="{BB962C8B-B14F-4D97-AF65-F5344CB8AC3E}">
        <p14:creationId xmlns:p14="http://schemas.microsoft.com/office/powerpoint/2010/main" val="1092906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18</a:t>
            </a:fld>
            <a:endParaRPr lang="ro-RO"/>
          </a:p>
        </p:txBody>
      </p:sp>
    </p:spTree>
    <p:extLst>
      <p:ext uri="{BB962C8B-B14F-4D97-AF65-F5344CB8AC3E}">
        <p14:creationId xmlns:p14="http://schemas.microsoft.com/office/powerpoint/2010/main" val="26914100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19</a:t>
            </a:fld>
            <a:endParaRPr lang="ro-RO"/>
          </a:p>
        </p:txBody>
      </p:sp>
    </p:spTree>
    <p:extLst>
      <p:ext uri="{BB962C8B-B14F-4D97-AF65-F5344CB8AC3E}">
        <p14:creationId xmlns:p14="http://schemas.microsoft.com/office/powerpoint/2010/main" val="1888076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2</a:t>
            </a:fld>
            <a:endParaRPr lang="ro-RO"/>
          </a:p>
        </p:txBody>
      </p:sp>
    </p:spTree>
    <p:extLst>
      <p:ext uri="{BB962C8B-B14F-4D97-AF65-F5344CB8AC3E}">
        <p14:creationId xmlns:p14="http://schemas.microsoft.com/office/powerpoint/2010/main" val="156873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20</a:t>
            </a:fld>
            <a:endParaRPr lang="ro-RO"/>
          </a:p>
        </p:txBody>
      </p:sp>
    </p:spTree>
    <p:extLst>
      <p:ext uri="{BB962C8B-B14F-4D97-AF65-F5344CB8AC3E}">
        <p14:creationId xmlns:p14="http://schemas.microsoft.com/office/powerpoint/2010/main" val="3260104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3</a:t>
            </a:fld>
            <a:endParaRPr lang="ro-RO"/>
          </a:p>
        </p:txBody>
      </p:sp>
    </p:spTree>
    <p:extLst>
      <p:ext uri="{BB962C8B-B14F-4D97-AF65-F5344CB8AC3E}">
        <p14:creationId xmlns:p14="http://schemas.microsoft.com/office/powerpoint/2010/main" val="2986081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4</a:t>
            </a:fld>
            <a:endParaRPr lang="ro-RO"/>
          </a:p>
        </p:txBody>
      </p:sp>
    </p:spTree>
    <p:extLst>
      <p:ext uri="{BB962C8B-B14F-4D97-AF65-F5344CB8AC3E}">
        <p14:creationId xmlns:p14="http://schemas.microsoft.com/office/powerpoint/2010/main" val="1091210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5</a:t>
            </a:fld>
            <a:endParaRPr lang="ro-RO"/>
          </a:p>
        </p:txBody>
      </p:sp>
    </p:spTree>
    <p:extLst>
      <p:ext uri="{BB962C8B-B14F-4D97-AF65-F5344CB8AC3E}">
        <p14:creationId xmlns:p14="http://schemas.microsoft.com/office/powerpoint/2010/main" val="350261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6</a:t>
            </a:fld>
            <a:endParaRPr lang="ro-RO"/>
          </a:p>
        </p:txBody>
      </p:sp>
    </p:spTree>
    <p:extLst>
      <p:ext uri="{BB962C8B-B14F-4D97-AF65-F5344CB8AC3E}">
        <p14:creationId xmlns:p14="http://schemas.microsoft.com/office/powerpoint/2010/main" val="294982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7</a:t>
            </a:fld>
            <a:endParaRPr lang="ro-RO"/>
          </a:p>
        </p:txBody>
      </p:sp>
    </p:spTree>
    <p:extLst>
      <p:ext uri="{BB962C8B-B14F-4D97-AF65-F5344CB8AC3E}">
        <p14:creationId xmlns:p14="http://schemas.microsoft.com/office/powerpoint/2010/main" val="3461410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8</a:t>
            </a:fld>
            <a:endParaRPr lang="ro-RO"/>
          </a:p>
        </p:txBody>
      </p:sp>
    </p:spTree>
    <p:extLst>
      <p:ext uri="{BB962C8B-B14F-4D97-AF65-F5344CB8AC3E}">
        <p14:creationId xmlns:p14="http://schemas.microsoft.com/office/powerpoint/2010/main" val="1571804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F4C3A06E-F03C-4188-8FF9-92784260DF44}" type="slidenum">
              <a:rPr lang="ro-RO" smtClean="0"/>
              <a:t>9</a:t>
            </a:fld>
            <a:endParaRPr lang="ro-RO"/>
          </a:p>
        </p:txBody>
      </p:sp>
    </p:spTree>
    <p:extLst>
      <p:ext uri="{BB962C8B-B14F-4D97-AF65-F5344CB8AC3E}">
        <p14:creationId xmlns:p14="http://schemas.microsoft.com/office/powerpoint/2010/main" val="2942322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p:cNvSpPr>
            <a:spLocks noGrp="1"/>
          </p:cNvSpPr>
          <p:nvPr>
            <p:ph type="dt" sz="half" idx="10"/>
          </p:nvPr>
        </p:nvSpPr>
        <p:spPr/>
        <p:txBody>
          <a:bodyPr/>
          <a:lstStyle/>
          <a:p>
            <a:fld id="{5C63EBB4-7B48-471C-9536-C5AA60F3F06D}" type="datetimeFigureOut">
              <a:rPr lang="ro-RO" smtClean="0"/>
              <a:t>01.10.2024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520677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5C63EBB4-7B48-471C-9536-C5AA60F3F06D}" type="datetimeFigureOut">
              <a:rPr lang="ro-RO" smtClean="0"/>
              <a:t>01.10.2024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85077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5C63EBB4-7B48-471C-9536-C5AA60F3F06D}" type="datetimeFigureOut">
              <a:rPr lang="ro-RO" smtClean="0"/>
              <a:t>01.10.2024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846066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0496"/>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880504"/>
            <a:ext cx="9144000" cy="46619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V="1">
            <a:off x="2482392" y="4522787"/>
            <a:ext cx="7227216" cy="180446"/>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82552" y="5666845"/>
            <a:ext cx="1426896" cy="644525"/>
          </a:xfrm>
          <a:prstGeom prst="rect">
            <a:avLst/>
          </a:prstGeom>
        </p:spPr>
      </p:pic>
    </p:spTree>
    <p:extLst>
      <p:ext uri="{BB962C8B-B14F-4D97-AF65-F5344CB8AC3E}">
        <p14:creationId xmlns:p14="http://schemas.microsoft.com/office/powerpoint/2010/main" val="187365839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76500" y="365126"/>
            <a:ext cx="8877300" cy="845607"/>
          </a:xfrm>
        </p:spPr>
        <p:txBody>
          <a:bodyPr/>
          <a:lstStyle/>
          <a:p>
            <a:r>
              <a:rPr lang="en-US"/>
              <a:t>Click to edit Master title style</a:t>
            </a:r>
          </a:p>
        </p:txBody>
      </p:sp>
      <p:sp>
        <p:nvSpPr>
          <p:cNvPr id="3" name="Content Placeholder 2"/>
          <p:cNvSpPr>
            <a:spLocks noGrp="1"/>
          </p:cNvSpPr>
          <p:nvPr>
            <p:ph idx="1"/>
          </p:nvPr>
        </p:nvSpPr>
        <p:spPr>
          <a:xfrm>
            <a:off x="2476500" y="1477433"/>
            <a:ext cx="8877300" cy="46995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86185" y="465666"/>
            <a:ext cx="1426896" cy="644525"/>
          </a:xfrm>
          <a:prstGeom prst="rect">
            <a:avLst/>
          </a:prstGeom>
        </p:spPr>
      </p:pic>
    </p:spTree>
    <p:extLst>
      <p:ext uri="{BB962C8B-B14F-4D97-AF65-F5344CB8AC3E}">
        <p14:creationId xmlns:p14="http://schemas.microsoft.com/office/powerpoint/2010/main" val="3097053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91832" y="1709738"/>
            <a:ext cx="8955617" cy="2852737"/>
          </a:xfrm>
          <a:noFill/>
        </p:spPr>
        <p:txBody>
          <a:bodyPr anchor="b">
            <a:normAutofit/>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2391832" y="4589463"/>
            <a:ext cx="8955617" cy="477837"/>
          </a:xfrm>
          <a:solidFill>
            <a:schemeClr val="bg1">
              <a:lumMod val="95000"/>
            </a:schemeClr>
          </a:solidFill>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7" name="Picture 6"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88986" y="5992812"/>
            <a:ext cx="1426896" cy="644525"/>
          </a:xfrm>
          <a:prstGeom prst="rect">
            <a:avLst/>
          </a:prstGeom>
        </p:spPr>
      </p:pic>
      <p:pic>
        <p:nvPicPr>
          <p:cNvPr id="5" name="Picture 4">
            <a:extLst>
              <a:ext uri="{FF2B5EF4-FFF2-40B4-BE49-F238E27FC236}">
                <a16:creationId xmlns:a16="http://schemas.microsoft.com/office/drawing/2014/main" id="{296D57B1-2B51-4F2F-B013-0D0116F86C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spTree>
    <p:extLst>
      <p:ext uri="{BB962C8B-B14F-4D97-AF65-F5344CB8AC3E}">
        <p14:creationId xmlns:p14="http://schemas.microsoft.com/office/powerpoint/2010/main" val="2903847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44627" y="6298576"/>
            <a:ext cx="902745" cy="407767"/>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6200000">
            <a:off x="-410673" y="3048074"/>
            <a:ext cx="1743693" cy="922347"/>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5400000">
            <a:off x="10858980" y="3048074"/>
            <a:ext cx="1743693" cy="922347"/>
          </a:xfrm>
          <a:prstGeom prst="rect">
            <a:avLst/>
          </a:prstGeom>
        </p:spPr>
      </p:pic>
    </p:spTree>
    <p:extLst>
      <p:ext uri="{BB962C8B-B14F-4D97-AF65-F5344CB8AC3E}">
        <p14:creationId xmlns:p14="http://schemas.microsoft.com/office/powerpoint/2010/main" val="152212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71310" y="6298576"/>
            <a:ext cx="902745" cy="407767"/>
          </a:xfrm>
          <a:prstGeom prst="rect">
            <a:avLst/>
          </a:prstGeom>
        </p:spPr>
      </p:pic>
    </p:spTree>
    <p:extLst>
      <p:ext uri="{BB962C8B-B14F-4D97-AF65-F5344CB8AC3E}">
        <p14:creationId xmlns:p14="http://schemas.microsoft.com/office/powerpoint/2010/main" val="1729465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02427" y="6298576"/>
            <a:ext cx="902745" cy="407767"/>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482392" y="6412236"/>
            <a:ext cx="7227216" cy="180446"/>
          </a:xfrm>
          <a:prstGeom prst="rect">
            <a:avLst/>
          </a:prstGeom>
        </p:spPr>
      </p:pic>
    </p:spTree>
    <p:extLst>
      <p:ext uri="{BB962C8B-B14F-4D97-AF65-F5344CB8AC3E}">
        <p14:creationId xmlns:p14="http://schemas.microsoft.com/office/powerpoint/2010/main" val="3080119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10858980" y="5524980"/>
            <a:ext cx="1743693" cy="922347"/>
          </a:xfrm>
          <a:prstGeom prst="rect">
            <a:avLst/>
          </a:prstGeom>
        </p:spPr>
      </p:pic>
    </p:spTree>
    <p:extLst>
      <p:ext uri="{BB962C8B-B14F-4D97-AF65-F5344CB8AC3E}">
        <p14:creationId xmlns:p14="http://schemas.microsoft.com/office/powerpoint/2010/main" val="17378602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57210" y="6202323"/>
            <a:ext cx="902745" cy="407767"/>
          </a:xfrm>
          <a:prstGeom prst="rect">
            <a:avLst/>
          </a:prstGeom>
        </p:spPr>
      </p:pic>
    </p:spTree>
    <p:extLst>
      <p:ext uri="{BB962C8B-B14F-4D97-AF65-F5344CB8AC3E}">
        <p14:creationId xmlns:p14="http://schemas.microsoft.com/office/powerpoint/2010/main" val="1632993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5C63EBB4-7B48-471C-9536-C5AA60F3F06D}" type="datetimeFigureOut">
              <a:rPr lang="ro-RO" smtClean="0"/>
              <a:t>01.10.2024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1391463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
            <a:ext cx="7008812"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52370" y="6202323"/>
            <a:ext cx="902745" cy="407767"/>
          </a:xfrm>
          <a:prstGeom prst="rect">
            <a:avLst/>
          </a:prstGeom>
        </p:spPr>
      </p:pic>
    </p:spTree>
    <p:extLst>
      <p:ext uri="{BB962C8B-B14F-4D97-AF65-F5344CB8AC3E}">
        <p14:creationId xmlns:p14="http://schemas.microsoft.com/office/powerpoint/2010/main" val="3906699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0496"/>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880504"/>
            <a:ext cx="9144000" cy="46619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V="1">
            <a:off x="2482392" y="4522787"/>
            <a:ext cx="7227216" cy="180446"/>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82552" y="5666845"/>
            <a:ext cx="1426896" cy="644525"/>
          </a:xfrm>
          <a:prstGeom prst="rect">
            <a:avLst/>
          </a:prstGeom>
        </p:spPr>
      </p:pic>
    </p:spTree>
    <p:extLst>
      <p:ext uri="{BB962C8B-B14F-4D97-AF65-F5344CB8AC3E}">
        <p14:creationId xmlns:p14="http://schemas.microsoft.com/office/powerpoint/2010/main" val="3048681168"/>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76500" y="365126"/>
            <a:ext cx="8877300" cy="845607"/>
          </a:xfrm>
        </p:spPr>
        <p:txBody>
          <a:bodyPr/>
          <a:lstStyle/>
          <a:p>
            <a:r>
              <a:rPr lang="en-US"/>
              <a:t>Click to edit Master title style</a:t>
            </a:r>
          </a:p>
        </p:txBody>
      </p:sp>
      <p:sp>
        <p:nvSpPr>
          <p:cNvPr id="3" name="Content Placeholder 2"/>
          <p:cNvSpPr>
            <a:spLocks noGrp="1"/>
          </p:cNvSpPr>
          <p:nvPr>
            <p:ph idx="1"/>
          </p:nvPr>
        </p:nvSpPr>
        <p:spPr>
          <a:xfrm>
            <a:off x="2476500" y="1477433"/>
            <a:ext cx="8877300" cy="46995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86185" y="465666"/>
            <a:ext cx="1426896" cy="644525"/>
          </a:xfrm>
          <a:prstGeom prst="rect">
            <a:avLst/>
          </a:prstGeom>
        </p:spPr>
      </p:pic>
    </p:spTree>
    <p:extLst>
      <p:ext uri="{BB962C8B-B14F-4D97-AF65-F5344CB8AC3E}">
        <p14:creationId xmlns:p14="http://schemas.microsoft.com/office/powerpoint/2010/main" val="3117928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91832" y="1709738"/>
            <a:ext cx="8955617" cy="2852737"/>
          </a:xfrm>
          <a:noFill/>
        </p:spPr>
        <p:txBody>
          <a:bodyPr anchor="b">
            <a:normAutofit/>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2391832" y="4589463"/>
            <a:ext cx="8955617" cy="477837"/>
          </a:xfrm>
          <a:solidFill>
            <a:schemeClr val="bg1">
              <a:lumMod val="95000"/>
            </a:schemeClr>
          </a:solidFill>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7" name="Picture 6"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88986" y="5992812"/>
            <a:ext cx="1426896" cy="644525"/>
          </a:xfrm>
          <a:prstGeom prst="rect">
            <a:avLst/>
          </a:prstGeom>
        </p:spPr>
      </p:pic>
      <p:pic>
        <p:nvPicPr>
          <p:cNvPr id="5" name="Picture 4">
            <a:extLst>
              <a:ext uri="{FF2B5EF4-FFF2-40B4-BE49-F238E27FC236}">
                <a16:creationId xmlns:a16="http://schemas.microsoft.com/office/drawing/2014/main" id="{296D57B1-2B51-4F2F-B013-0D0116F86C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spTree>
    <p:extLst>
      <p:ext uri="{BB962C8B-B14F-4D97-AF65-F5344CB8AC3E}">
        <p14:creationId xmlns:p14="http://schemas.microsoft.com/office/powerpoint/2010/main" val="25495098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44627" y="6298576"/>
            <a:ext cx="902745" cy="407767"/>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6200000">
            <a:off x="-410673" y="3048074"/>
            <a:ext cx="1743693" cy="922347"/>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5400000">
            <a:off x="10858980" y="3048074"/>
            <a:ext cx="1743693" cy="922347"/>
          </a:xfrm>
          <a:prstGeom prst="rect">
            <a:avLst/>
          </a:prstGeom>
        </p:spPr>
      </p:pic>
    </p:spTree>
    <p:extLst>
      <p:ext uri="{BB962C8B-B14F-4D97-AF65-F5344CB8AC3E}">
        <p14:creationId xmlns:p14="http://schemas.microsoft.com/office/powerpoint/2010/main" val="468826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71310" y="6298576"/>
            <a:ext cx="902745" cy="407767"/>
          </a:xfrm>
          <a:prstGeom prst="rect">
            <a:avLst/>
          </a:prstGeom>
        </p:spPr>
      </p:pic>
    </p:spTree>
    <p:extLst>
      <p:ext uri="{BB962C8B-B14F-4D97-AF65-F5344CB8AC3E}">
        <p14:creationId xmlns:p14="http://schemas.microsoft.com/office/powerpoint/2010/main" val="34396711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02427" y="6298576"/>
            <a:ext cx="902745" cy="407767"/>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482392" y="6412236"/>
            <a:ext cx="7227216" cy="180446"/>
          </a:xfrm>
          <a:prstGeom prst="rect">
            <a:avLst/>
          </a:prstGeom>
        </p:spPr>
      </p:pic>
    </p:spTree>
    <p:extLst>
      <p:ext uri="{BB962C8B-B14F-4D97-AF65-F5344CB8AC3E}">
        <p14:creationId xmlns:p14="http://schemas.microsoft.com/office/powerpoint/2010/main" val="41298161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10858980" y="5524980"/>
            <a:ext cx="1743693" cy="922347"/>
          </a:xfrm>
          <a:prstGeom prst="rect">
            <a:avLst/>
          </a:prstGeom>
        </p:spPr>
      </p:pic>
    </p:spTree>
    <p:extLst>
      <p:ext uri="{BB962C8B-B14F-4D97-AF65-F5344CB8AC3E}">
        <p14:creationId xmlns:p14="http://schemas.microsoft.com/office/powerpoint/2010/main" val="8594767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57210" y="6202323"/>
            <a:ext cx="902745" cy="407767"/>
          </a:xfrm>
          <a:prstGeom prst="rect">
            <a:avLst/>
          </a:prstGeom>
        </p:spPr>
      </p:pic>
    </p:spTree>
    <p:extLst>
      <p:ext uri="{BB962C8B-B14F-4D97-AF65-F5344CB8AC3E}">
        <p14:creationId xmlns:p14="http://schemas.microsoft.com/office/powerpoint/2010/main" val="4136176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
            <a:ext cx="7008812"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52370" y="6202323"/>
            <a:ext cx="902745" cy="407767"/>
          </a:xfrm>
          <a:prstGeom prst="rect">
            <a:avLst/>
          </a:prstGeom>
        </p:spPr>
      </p:pic>
    </p:spTree>
    <p:extLst>
      <p:ext uri="{BB962C8B-B14F-4D97-AF65-F5344CB8AC3E}">
        <p14:creationId xmlns:p14="http://schemas.microsoft.com/office/powerpoint/2010/main" val="4196991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63EBB4-7B48-471C-9536-C5AA60F3F06D}" type="datetimeFigureOut">
              <a:rPr lang="ro-RO" smtClean="0"/>
              <a:t>01.10.2024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7099613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0496"/>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880504"/>
            <a:ext cx="9144000" cy="46619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V="1">
            <a:off x="2482392" y="4522787"/>
            <a:ext cx="7227216" cy="180446"/>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82552" y="5666845"/>
            <a:ext cx="1426896" cy="644525"/>
          </a:xfrm>
          <a:prstGeom prst="rect">
            <a:avLst/>
          </a:prstGeom>
        </p:spPr>
      </p:pic>
    </p:spTree>
    <p:extLst>
      <p:ext uri="{BB962C8B-B14F-4D97-AF65-F5344CB8AC3E}">
        <p14:creationId xmlns:p14="http://schemas.microsoft.com/office/powerpoint/2010/main" val="3298068761"/>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76500" y="365126"/>
            <a:ext cx="8877300" cy="845607"/>
          </a:xfrm>
        </p:spPr>
        <p:txBody>
          <a:bodyPr/>
          <a:lstStyle/>
          <a:p>
            <a:r>
              <a:rPr lang="en-US"/>
              <a:t>Click to edit Master title style</a:t>
            </a:r>
          </a:p>
        </p:txBody>
      </p:sp>
      <p:sp>
        <p:nvSpPr>
          <p:cNvPr id="3" name="Content Placeholder 2"/>
          <p:cNvSpPr>
            <a:spLocks noGrp="1"/>
          </p:cNvSpPr>
          <p:nvPr>
            <p:ph idx="1"/>
          </p:nvPr>
        </p:nvSpPr>
        <p:spPr>
          <a:xfrm>
            <a:off x="2476500" y="1477433"/>
            <a:ext cx="8877300" cy="46995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pic>
        <p:nvPicPr>
          <p:cNvPr id="10" name="Picture 9"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86185" y="465666"/>
            <a:ext cx="1426896" cy="644525"/>
          </a:xfrm>
          <a:prstGeom prst="rect">
            <a:avLst/>
          </a:prstGeom>
        </p:spPr>
      </p:pic>
    </p:spTree>
    <p:extLst>
      <p:ext uri="{BB962C8B-B14F-4D97-AF65-F5344CB8AC3E}">
        <p14:creationId xmlns:p14="http://schemas.microsoft.com/office/powerpoint/2010/main" val="928787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91832" y="1709738"/>
            <a:ext cx="8955617" cy="2852737"/>
          </a:xfrm>
          <a:noFill/>
        </p:spPr>
        <p:txBody>
          <a:bodyPr anchor="b">
            <a:normAutofit/>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2391832" y="4589463"/>
            <a:ext cx="8955617" cy="477837"/>
          </a:xfrm>
          <a:solidFill>
            <a:schemeClr val="bg1">
              <a:lumMod val="95000"/>
            </a:schemeClr>
          </a:solidFill>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7" name="Picture 6"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88986" y="5992812"/>
            <a:ext cx="1426896" cy="644525"/>
          </a:xfrm>
          <a:prstGeom prst="rect">
            <a:avLst/>
          </a:prstGeom>
        </p:spPr>
      </p:pic>
      <p:pic>
        <p:nvPicPr>
          <p:cNvPr id="5" name="Picture 4">
            <a:extLst>
              <a:ext uri="{FF2B5EF4-FFF2-40B4-BE49-F238E27FC236}">
                <a16:creationId xmlns:a16="http://schemas.microsoft.com/office/drawing/2014/main" id="{296D57B1-2B51-4F2F-B013-0D0116F86C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6200000">
            <a:off x="-995036" y="2557135"/>
            <a:ext cx="4224867" cy="2234793"/>
          </a:xfrm>
          <a:prstGeom prst="rect">
            <a:avLst/>
          </a:prstGeom>
        </p:spPr>
      </p:pic>
    </p:spTree>
    <p:extLst>
      <p:ext uri="{BB962C8B-B14F-4D97-AF65-F5344CB8AC3E}">
        <p14:creationId xmlns:p14="http://schemas.microsoft.com/office/powerpoint/2010/main" val="1552715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9568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44627" y="6298576"/>
            <a:ext cx="902745" cy="407767"/>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6200000">
            <a:off x="-410673" y="3048074"/>
            <a:ext cx="1743693" cy="922347"/>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5400000">
            <a:off x="10858980" y="3048074"/>
            <a:ext cx="1743693" cy="922347"/>
          </a:xfrm>
          <a:prstGeom prst="rect">
            <a:avLst/>
          </a:prstGeom>
        </p:spPr>
      </p:pic>
    </p:spTree>
    <p:extLst>
      <p:ext uri="{BB962C8B-B14F-4D97-AF65-F5344CB8AC3E}">
        <p14:creationId xmlns:p14="http://schemas.microsoft.com/office/powerpoint/2010/main" val="27638976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71310" y="6298576"/>
            <a:ext cx="902745" cy="407767"/>
          </a:xfrm>
          <a:prstGeom prst="rect">
            <a:avLst/>
          </a:prstGeom>
        </p:spPr>
      </p:pic>
    </p:spTree>
    <p:extLst>
      <p:ext uri="{BB962C8B-B14F-4D97-AF65-F5344CB8AC3E}">
        <p14:creationId xmlns:p14="http://schemas.microsoft.com/office/powerpoint/2010/main" val="21562006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descr="A close up of a sign&#10;&#10;Description generated with high confidenc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02427" y="6298576"/>
            <a:ext cx="902745" cy="407767"/>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482392" y="6412236"/>
            <a:ext cx="7227216" cy="180446"/>
          </a:xfrm>
          <a:prstGeom prst="rect">
            <a:avLst/>
          </a:prstGeom>
        </p:spPr>
      </p:pic>
    </p:spTree>
    <p:extLst>
      <p:ext uri="{BB962C8B-B14F-4D97-AF65-F5344CB8AC3E}">
        <p14:creationId xmlns:p14="http://schemas.microsoft.com/office/powerpoint/2010/main" val="21545039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10858980" y="5524980"/>
            <a:ext cx="1743693" cy="922347"/>
          </a:xfrm>
          <a:prstGeom prst="rect">
            <a:avLst/>
          </a:prstGeom>
        </p:spPr>
      </p:pic>
    </p:spTree>
    <p:extLst>
      <p:ext uri="{BB962C8B-B14F-4D97-AF65-F5344CB8AC3E}">
        <p14:creationId xmlns:p14="http://schemas.microsoft.com/office/powerpoint/2010/main" val="13828356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57210" y="6202323"/>
            <a:ext cx="902745" cy="407767"/>
          </a:xfrm>
          <a:prstGeom prst="rect">
            <a:avLst/>
          </a:prstGeom>
        </p:spPr>
      </p:pic>
    </p:spTree>
    <p:extLst>
      <p:ext uri="{BB962C8B-B14F-4D97-AF65-F5344CB8AC3E}">
        <p14:creationId xmlns:p14="http://schemas.microsoft.com/office/powerpoint/2010/main" val="41222796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
            <a:ext cx="7008812"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flipV="1">
            <a:off x="1540152" y="3343386"/>
            <a:ext cx="6857999" cy="171227"/>
          </a:xfrm>
          <a:prstGeom prst="rect">
            <a:avLst/>
          </a:prstGeom>
        </p:spPr>
      </p:pic>
      <p:pic>
        <p:nvPicPr>
          <p:cNvPr id="9" name="Picture 8" descr="A close up of a sign&#10;&#10;Description generated with high confiden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52370" y="6202323"/>
            <a:ext cx="902745" cy="407767"/>
          </a:xfrm>
          <a:prstGeom prst="rect">
            <a:avLst/>
          </a:prstGeom>
        </p:spPr>
      </p:pic>
    </p:spTree>
    <p:extLst>
      <p:ext uri="{BB962C8B-B14F-4D97-AF65-F5344CB8AC3E}">
        <p14:creationId xmlns:p14="http://schemas.microsoft.com/office/powerpoint/2010/main" val="317570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p:cNvSpPr>
            <a:spLocks noGrp="1"/>
          </p:cNvSpPr>
          <p:nvPr>
            <p:ph type="dt" sz="half" idx="10"/>
          </p:nvPr>
        </p:nvSpPr>
        <p:spPr/>
        <p:txBody>
          <a:bodyPr/>
          <a:lstStyle/>
          <a:p>
            <a:fld id="{5C63EBB4-7B48-471C-9536-C5AA60F3F06D}" type="datetimeFigureOut">
              <a:rPr lang="ro-RO" smtClean="0"/>
              <a:t>01.10.2024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2872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p:cNvSpPr>
            <a:spLocks noGrp="1"/>
          </p:cNvSpPr>
          <p:nvPr>
            <p:ph type="dt" sz="half" idx="10"/>
          </p:nvPr>
        </p:nvSpPr>
        <p:spPr/>
        <p:txBody>
          <a:bodyPr/>
          <a:lstStyle/>
          <a:p>
            <a:fld id="{5C63EBB4-7B48-471C-9536-C5AA60F3F06D}" type="datetimeFigureOut">
              <a:rPr lang="ro-RO" smtClean="0"/>
              <a:t>01.10.2024</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413784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5C63EBB4-7B48-471C-9536-C5AA60F3F06D}" type="datetimeFigureOut">
              <a:rPr lang="ro-RO" smtClean="0"/>
              <a:t>01.10.2024</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1858198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63EBB4-7B48-471C-9536-C5AA60F3F06D}" type="datetimeFigureOut">
              <a:rPr lang="ro-RO" smtClean="0"/>
              <a:t>01.10.2024</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2110359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63EBB4-7B48-471C-9536-C5AA60F3F06D}" type="datetimeFigureOut">
              <a:rPr lang="ro-RO" smtClean="0"/>
              <a:t>01.10.2024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259296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63EBB4-7B48-471C-9536-C5AA60F3F06D}" type="datetimeFigureOut">
              <a:rPr lang="ro-RO" smtClean="0"/>
              <a:t>01.10.2024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9FA40DF-FE6A-4928-8753-C6ABE3385453}" type="slidenum">
              <a:rPr lang="ro-RO" smtClean="0"/>
              <a:t>‹#›</a:t>
            </a:fld>
            <a:endParaRPr lang="ro-RO"/>
          </a:p>
        </p:txBody>
      </p:sp>
    </p:spTree>
    <p:extLst>
      <p:ext uri="{BB962C8B-B14F-4D97-AF65-F5344CB8AC3E}">
        <p14:creationId xmlns:p14="http://schemas.microsoft.com/office/powerpoint/2010/main" val="251224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10" Type="http://schemas.openxmlformats.org/officeDocument/2006/relationships/theme" Target="../theme/theme4.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63EBB4-7B48-471C-9536-C5AA60F3F06D}" type="datetimeFigureOut">
              <a:rPr lang="ro-RO" smtClean="0"/>
              <a:t>01.10.2024</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A40DF-FE6A-4928-8753-C6ABE3385453}" type="slidenum">
              <a:rPr lang="ro-RO" smtClean="0"/>
              <a:t>‹#›</a:t>
            </a:fld>
            <a:endParaRPr lang="ro-RO"/>
          </a:p>
        </p:txBody>
      </p:sp>
    </p:spTree>
    <p:extLst>
      <p:ext uri="{BB962C8B-B14F-4D97-AF65-F5344CB8AC3E}">
        <p14:creationId xmlns:p14="http://schemas.microsoft.com/office/powerpoint/2010/main" val="816112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9895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477433"/>
            <a:ext cx="10515600" cy="469953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24B78-C4E5-49B3-A4CF-EF0C6A3F191C}" type="datetimeFigureOut">
              <a:rPr lang="en-US" smtClean="0">
                <a:solidFill>
                  <a:prstClr val="black">
                    <a:tint val="75000"/>
                  </a:prstClr>
                </a:solidFill>
              </a:rPr>
              <a:pPr/>
              <a:t>10/1/2024</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E044-B3FB-42B8-9CA7-F7591311A2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0134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9895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477433"/>
            <a:ext cx="10515600" cy="469953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24B78-C4E5-49B3-A4CF-EF0C6A3F191C}" type="datetimeFigureOut">
              <a:rPr lang="en-US" smtClean="0">
                <a:solidFill>
                  <a:prstClr val="black">
                    <a:tint val="75000"/>
                  </a:prstClr>
                </a:solidFill>
              </a:rPr>
              <a:pPr/>
              <a:t>10/1/2024</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E044-B3FB-42B8-9CA7-F7591311A2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644409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9895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477433"/>
            <a:ext cx="10515600" cy="469953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24B78-C4E5-49B3-A4CF-EF0C6A3F191C}" type="datetimeFigureOut">
              <a:rPr lang="en-US" smtClean="0">
                <a:solidFill>
                  <a:prstClr val="black">
                    <a:tint val="75000"/>
                  </a:prstClr>
                </a:solidFill>
              </a:rPr>
              <a:pPr/>
              <a:t>10/1/2024</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E044-B3FB-42B8-9CA7-F7591311A2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967197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mailto:laszlo.gyerko@consiliulconcurentei.ro" TargetMode="External"/><Relationship Id="rId2" Type="http://schemas.openxmlformats.org/officeDocument/2006/relationships/notesSlide" Target="../notesSlides/notesSlide20.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6.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6.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526" y="1628708"/>
            <a:ext cx="11834948" cy="1332850"/>
          </a:xfrm>
        </p:spPr>
        <p:txBody>
          <a:bodyPr>
            <a:noAutofit/>
          </a:bodyPr>
          <a:lstStyle/>
          <a:p>
            <a:r>
              <a:rPr lang="en-GB" sz="4400" b="1" dirty="0">
                <a:solidFill>
                  <a:srgbClr val="0070C0"/>
                </a:solidFill>
                <a:latin typeface="Arial" panose="020B0604020202020204" pitchFamily="34" charset="0"/>
                <a:cs typeface="Arial" panose="020B0604020202020204" pitchFamily="34" charset="0"/>
              </a:rPr>
              <a:t>State aid enforcement in Romania – a proper tool for sustainable development</a:t>
            </a:r>
            <a:endParaRPr lang="en-US" sz="4400" b="1" dirty="0">
              <a:solidFill>
                <a:srgbClr val="0070C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4787370"/>
            <a:ext cx="9144000" cy="809096"/>
          </a:xfrm>
        </p:spPr>
        <p:txBody>
          <a:bodyPr>
            <a:noAutofit/>
          </a:bodyPr>
          <a:lstStyle/>
          <a:p>
            <a:r>
              <a:rPr lang="en-GB" sz="2800" b="1" i="1" dirty="0">
                <a:latin typeface="Arial" panose="020B0604020202020204" pitchFamily="34" charset="0"/>
                <a:cs typeface="Arial" panose="020B0604020202020204" pitchFamily="34" charset="0"/>
              </a:rPr>
              <a:t>László Gyerkó</a:t>
            </a:r>
            <a:r>
              <a:rPr lang="en-GB" sz="2800" dirty="0">
                <a:latin typeface="Arial" panose="020B0604020202020204" pitchFamily="34" charset="0"/>
                <a:cs typeface="Arial" panose="020B0604020202020204" pitchFamily="34" charset="0"/>
              </a:rPr>
              <a:t> </a:t>
            </a:r>
          </a:p>
          <a:p>
            <a:pPr>
              <a:spcBef>
                <a:spcPts val="0"/>
              </a:spcBef>
            </a:pPr>
            <a:r>
              <a:rPr lang="en-GB" sz="1400" dirty="0">
                <a:latin typeface="Arial" panose="020B0604020202020204" pitchFamily="34" charset="0"/>
                <a:cs typeface="Arial" panose="020B0604020202020204" pitchFamily="34" charset="0"/>
              </a:rPr>
              <a:t>Budapest</a:t>
            </a:r>
          </a:p>
          <a:p>
            <a:pPr>
              <a:spcBef>
                <a:spcPts val="0"/>
              </a:spcBef>
            </a:pPr>
            <a:r>
              <a:rPr lang="en-GB" sz="1400" dirty="0">
                <a:latin typeface="Arial" panose="020B0604020202020204" pitchFamily="34" charset="0"/>
                <a:cs typeface="Arial" panose="020B0604020202020204" pitchFamily="34" charset="0"/>
              </a:rPr>
              <a:t>4 October 2024</a:t>
            </a:r>
            <a:endParaRPr lang="ro-RO"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6288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678610" cy="807893"/>
          </a:xfrm>
        </p:spPr>
        <p:txBody>
          <a:bodyPr>
            <a:no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(3)</a:t>
            </a:r>
            <a:endParaRPr lang="en-US" i="1" dirty="0">
              <a:solidFill>
                <a:schemeClr val="accent1">
                  <a:lumMod val="50000"/>
                </a:schemeClr>
              </a:solidFill>
            </a:endParaRPr>
          </a:p>
        </p:txBody>
      </p:sp>
      <p:sp>
        <p:nvSpPr>
          <p:cNvPr id="3" name="Content Placeholder 3"/>
          <p:cNvSpPr txBox="1">
            <a:spLocks/>
          </p:cNvSpPr>
          <p:nvPr/>
        </p:nvSpPr>
        <p:spPr>
          <a:xfrm>
            <a:off x="129250" y="6042480"/>
            <a:ext cx="2727036" cy="27492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latin typeface="Times New Roman" panose="02020603050405020304" pitchFamily="18" charset="0"/>
                <a:cs typeface="Times New Roman" panose="02020603050405020304" pitchFamily="18" charset="0"/>
              </a:rPr>
              <a:t>Source – EC Scoreboard State </a:t>
            </a:r>
            <a:r>
              <a:rPr lang="ro-RO" sz="1200" dirty="0">
                <a:latin typeface="Times New Roman" panose="02020603050405020304" pitchFamily="18" charset="0"/>
                <a:cs typeface="Times New Roman" panose="02020603050405020304" pitchFamily="18" charset="0"/>
              </a:rPr>
              <a:t>a</a:t>
            </a:r>
            <a:r>
              <a:rPr lang="en-US" sz="1200" dirty="0">
                <a:latin typeface="Times New Roman" panose="02020603050405020304" pitchFamily="18" charset="0"/>
                <a:cs typeface="Times New Roman" panose="02020603050405020304" pitchFamily="18" charset="0"/>
              </a:rPr>
              <a:t>id data</a:t>
            </a:r>
          </a:p>
        </p:txBody>
      </p:sp>
      <p:pic>
        <p:nvPicPr>
          <p:cNvPr id="4" name="Imagine 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250" y="1661843"/>
            <a:ext cx="11933499" cy="4213184"/>
          </a:xfrm>
          <a:prstGeom prst="rect">
            <a:avLst/>
          </a:prstGeom>
          <a:noFill/>
          <a:ln>
            <a:noFill/>
          </a:ln>
        </p:spPr>
      </p:pic>
      <p:sp>
        <p:nvSpPr>
          <p:cNvPr id="5" name="Content Placeholder 2"/>
          <p:cNvSpPr txBox="1">
            <a:spLocks/>
          </p:cNvSpPr>
          <p:nvPr/>
        </p:nvSpPr>
        <p:spPr>
          <a:xfrm>
            <a:off x="228600" y="1494390"/>
            <a:ext cx="6488575" cy="3349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accent1">
                    <a:lumMod val="50000"/>
                  </a:schemeClr>
                </a:solidFill>
                <a:latin typeface="Times New Roman" panose="02020603050405020304" pitchFamily="18" charset="0"/>
                <a:cs typeface="Times New Roman" panose="02020603050405020304" pitchFamily="18" charset="0"/>
              </a:rPr>
              <a:t>State aid granted in Romania during 2007-2022 per instruments</a:t>
            </a: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1915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a:t>
            </a:r>
            <a:r>
              <a:rPr lang="ro-RO" sz="3600" i="1" dirty="0">
                <a:solidFill>
                  <a:schemeClr val="accent1">
                    <a:lumMod val="50000"/>
                  </a:schemeClr>
                </a:solidFill>
              </a:rPr>
              <a:t>(4)</a:t>
            </a:r>
            <a:endParaRPr lang="en-US" sz="3600" i="1" dirty="0">
              <a:solidFill>
                <a:schemeClr val="accent1">
                  <a:lumMod val="50000"/>
                </a:schemeClr>
              </a:solidFill>
            </a:endParaRPr>
          </a:p>
        </p:txBody>
      </p:sp>
      <p:sp>
        <p:nvSpPr>
          <p:cNvPr id="3" name="Content Placeholder 2"/>
          <p:cNvSpPr txBox="1">
            <a:spLocks/>
          </p:cNvSpPr>
          <p:nvPr/>
        </p:nvSpPr>
        <p:spPr>
          <a:xfrm>
            <a:off x="508000" y="1851949"/>
            <a:ext cx="11277600" cy="457200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solidFill>
                  <a:schemeClr val="accent1">
                    <a:lumMod val="50000"/>
                  </a:schemeClr>
                </a:solidFill>
                <a:latin typeface="Times New Roman" panose="02020603050405020304" pitchFamily="18" charset="0"/>
                <a:cs typeface="Times New Roman" panose="02020603050405020304" pitchFamily="18" charset="0"/>
              </a:rPr>
              <a:t>National level:</a:t>
            </a:r>
          </a:p>
          <a:p>
            <a:pPr>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Regional development</a:t>
            </a:r>
            <a:r>
              <a:rPr lang="en-US" sz="1800" dirty="0">
                <a:latin typeface="Times New Roman" panose="02020603050405020304" pitchFamily="18" charset="0"/>
                <a:cs typeface="Times New Roman" panose="02020603050405020304" pitchFamily="18" charset="0"/>
              </a:rPr>
              <a:t>:</a:t>
            </a:r>
          </a:p>
          <a:p>
            <a:r>
              <a:rPr lang="en-US" sz="1800" dirty="0">
                <a:solidFill>
                  <a:schemeClr val="tx1"/>
                </a:solidFill>
                <a:latin typeface="Times New Roman" panose="02020603050405020304" pitchFamily="18" charset="0"/>
                <a:cs typeface="Times New Roman" panose="02020603050405020304" pitchFamily="18" charset="0"/>
              </a:rPr>
              <a:t>In the period from 2007 to 2023, the Ministry of Finance supported the business environment by running the multi-annual Program "</a:t>
            </a:r>
            <a:r>
              <a:rPr lang="en-US" sz="1800" b="1" dirty="0">
                <a:solidFill>
                  <a:schemeClr val="tx1"/>
                </a:solidFill>
                <a:latin typeface="Times New Roman" panose="02020603050405020304" pitchFamily="18" charset="0"/>
                <a:cs typeface="Times New Roman" panose="02020603050405020304" pitchFamily="18" charset="0"/>
              </a:rPr>
              <a:t>State aid for the financing of investment projects</a:t>
            </a:r>
            <a:r>
              <a:rPr lang="en-US" sz="1800" dirty="0">
                <a:solidFill>
                  <a:schemeClr val="tx1"/>
                </a:solidFill>
                <a:latin typeface="Times New Roman" panose="02020603050405020304" pitchFamily="18" charset="0"/>
                <a:cs typeface="Times New Roman" panose="02020603050405020304" pitchFamily="18" charset="0"/>
              </a:rPr>
              <a:t>“ (</a:t>
            </a:r>
            <a:r>
              <a:rPr lang="en-US" sz="1800" i="1" dirty="0">
                <a:solidFill>
                  <a:schemeClr val="tx1"/>
                </a:solidFill>
                <a:latin typeface="Times New Roman" panose="02020603050405020304" pitchFamily="18" charset="0"/>
                <a:cs typeface="Times New Roman" panose="02020603050405020304" pitchFamily="18" charset="0"/>
              </a:rPr>
              <a:t>GBER – art. 14 Regional development</a:t>
            </a:r>
            <a:r>
              <a:rPr lang="en-US" sz="1800" dirty="0">
                <a:solidFill>
                  <a:schemeClr val="tx1"/>
                </a:solidFill>
                <a:latin typeface="Times New Roman" panose="02020603050405020304" pitchFamily="18" charset="0"/>
                <a:cs typeface="Times New Roman" panose="02020603050405020304" pitchFamily="18" charset="0"/>
              </a:rPr>
              <a:t>):</a:t>
            </a:r>
          </a:p>
          <a:p>
            <a:r>
              <a:rPr lang="en-US" sz="1800" dirty="0">
                <a:solidFill>
                  <a:schemeClr val="tx1"/>
                </a:solidFill>
                <a:latin typeface="Times New Roman" panose="02020603050405020304" pitchFamily="18" charset="0"/>
                <a:cs typeface="Times New Roman" panose="02020603050405020304" pitchFamily="18" charset="0"/>
              </a:rPr>
              <a:t> - 291 investment projects were approved for financing, </a:t>
            </a:r>
          </a:p>
          <a:p>
            <a:r>
              <a:rPr lang="en-US" sz="1800" dirty="0">
                <a:solidFill>
                  <a:schemeClr val="tx1"/>
                </a:solidFill>
                <a:latin typeface="Times New Roman" panose="02020603050405020304" pitchFamily="18" charset="0"/>
                <a:cs typeface="Times New Roman" panose="02020603050405020304" pitchFamily="18" charset="0"/>
              </a:rPr>
              <a:t> - which amount approx. EUR 7.43 billion, </a:t>
            </a:r>
          </a:p>
          <a:p>
            <a:r>
              <a:rPr lang="en-US" sz="1800" dirty="0">
                <a:solidFill>
                  <a:schemeClr val="tx1"/>
                </a:solidFill>
                <a:latin typeface="Times New Roman" panose="02020603050405020304" pitchFamily="18" charset="0"/>
                <a:cs typeface="Times New Roman" panose="02020603050405020304" pitchFamily="18" charset="0"/>
              </a:rPr>
              <a:t>- which generates over 57,000 new jobs,</a:t>
            </a:r>
          </a:p>
          <a:p>
            <a:r>
              <a:rPr lang="en-US" sz="1800" dirty="0">
                <a:solidFill>
                  <a:schemeClr val="tx1"/>
                </a:solidFill>
                <a:latin typeface="Times New Roman" panose="02020603050405020304" pitchFamily="18" charset="0"/>
                <a:cs typeface="Times New Roman" panose="02020603050405020304" pitchFamily="18" charset="0"/>
              </a:rPr>
              <a:t>- which have a direct contributions to regional development through (contributions and taxes) over 4 billion Euros,</a:t>
            </a:r>
          </a:p>
          <a:p>
            <a:r>
              <a:rPr lang="en-US" sz="1800" dirty="0">
                <a:solidFill>
                  <a:schemeClr val="tx1"/>
                </a:solidFill>
                <a:latin typeface="Times New Roman" panose="02020603050405020304" pitchFamily="18" charset="0"/>
                <a:cs typeface="Times New Roman" panose="02020603050405020304" pitchFamily="18" charset="0"/>
              </a:rPr>
              <a:t>- with state aid of maximum EUR 2.37 billion.</a:t>
            </a:r>
          </a:p>
        </p:txBody>
      </p:sp>
    </p:spTree>
    <p:extLst>
      <p:ext uri="{BB962C8B-B14F-4D97-AF65-F5344CB8AC3E}">
        <p14:creationId xmlns:p14="http://schemas.microsoft.com/office/powerpoint/2010/main" val="3073452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a:t>
            </a:r>
            <a:r>
              <a:rPr lang="ro-RO" sz="3600" i="1" dirty="0">
                <a:solidFill>
                  <a:schemeClr val="accent1">
                    <a:lumMod val="50000"/>
                  </a:schemeClr>
                </a:solidFill>
              </a:rPr>
              <a:t>(</a:t>
            </a:r>
            <a:r>
              <a:rPr lang="en-US" sz="3600" i="1" dirty="0">
                <a:solidFill>
                  <a:schemeClr val="accent1">
                    <a:lumMod val="50000"/>
                  </a:schemeClr>
                </a:solidFill>
              </a:rPr>
              <a:t>5</a:t>
            </a:r>
            <a:r>
              <a:rPr lang="ro-RO" sz="3600" i="1" dirty="0">
                <a:solidFill>
                  <a:schemeClr val="accent1">
                    <a:lumMod val="50000"/>
                  </a:schemeClr>
                </a:solidFill>
              </a:rPr>
              <a:t>)</a:t>
            </a:r>
            <a:endParaRPr lang="en-US" sz="3600" i="1" dirty="0">
              <a:solidFill>
                <a:schemeClr val="accent1">
                  <a:lumMod val="50000"/>
                </a:schemeClr>
              </a:solidFill>
            </a:endParaRPr>
          </a:p>
        </p:txBody>
      </p:sp>
      <p:sp>
        <p:nvSpPr>
          <p:cNvPr id="3" name="Content Placeholder 2"/>
          <p:cNvSpPr txBox="1">
            <a:spLocks/>
          </p:cNvSpPr>
          <p:nvPr/>
        </p:nvSpPr>
        <p:spPr>
          <a:xfrm>
            <a:off x="508000" y="1376219"/>
            <a:ext cx="11277600" cy="5047730"/>
          </a:xfrm>
          <a:prstGeom prst="rect">
            <a:avLst/>
          </a:prstGeom>
        </p:spPr>
        <p:txBody>
          <a:bodyPr>
            <a:normAutofit fontScale="925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accent1">
                    <a:lumMod val="50000"/>
                  </a:schemeClr>
                </a:solidFill>
                <a:latin typeface="Times New Roman" panose="02020603050405020304" pitchFamily="18" charset="0"/>
                <a:cs typeface="Times New Roman" panose="02020603050405020304" pitchFamily="18" charset="0"/>
              </a:rPr>
              <a:t>National level:</a:t>
            </a:r>
          </a:p>
          <a:p>
            <a:pPr>
              <a:buFont typeface="Wingdings" panose="05000000000000000000" pitchFamily="2" charset="2"/>
              <a:buChar char="q"/>
            </a:pPr>
            <a:r>
              <a:rPr lang="en-US" sz="1900" dirty="0">
                <a:solidFill>
                  <a:srgbClr val="00B050"/>
                </a:solidFill>
                <a:latin typeface="Times New Roman" panose="02020603050405020304" pitchFamily="18" charset="0"/>
                <a:cs typeface="Times New Roman" panose="02020603050405020304" pitchFamily="18" charset="0"/>
              </a:rPr>
              <a:t>Regional development</a:t>
            </a:r>
            <a:r>
              <a:rPr lang="en-US" sz="1900" dirty="0">
                <a:latin typeface="Times New Roman" panose="02020603050405020304" pitchFamily="18" charset="0"/>
                <a:cs typeface="Times New Roman" panose="02020603050405020304" pitchFamily="18" charset="0"/>
              </a:rPr>
              <a:t>:</a:t>
            </a:r>
          </a:p>
          <a:p>
            <a:r>
              <a:rPr lang="ro-RO" sz="1900" dirty="0" err="1">
                <a:solidFill>
                  <a:schemeClr val="tx1"/>
                </a:solidFill>
                <a:latin typeface="Times New Roman" panose="02020603050405020304" pitchFamily="18" charset="0"/>
                <a:cs typeface="Times New Roman" panose="02020603050405020304" pitchFamily="18" charset="0"/>
              </a:rPr>
              <a:t>MoF</a:t>
            </a:r>
            <a:r>
              <a:rPr lang="en-US" sz="1900" dirty="0">
                <a:solidFill>
                  <a:schemeClr val="tx1"/>
                </a:solidFill>
                <a:latin typeface="Times New Roman" panose="02020603050405020304" pitchFamily="18" charset="0"/>
                <a:cs typeface="Times New Roman" panose="02020603050405020304" pitchFamily="18" charset="0"/>
              </a:rPr>
              <a:t>’s "</a:t>
            </a:r>
            <a:r>
              <a:rPr lang="en-US" sz="1900" b="1" dirty="0">
                <a:solidFill>
                  <a:schemeClr val="tx1"/>
                </a:solidFill>
                <a:latin typeface="Times New Roman" panose="02020603050405020304" pitchFamily="18" charset="0"/>
                <a:cs typeface="Times New Roman" panose="02020603050405020304" pitchFamily="18" charset="0"/>
              </a:rPr>
              <a:t>State aid for the financing of investment projects</a:t>
            </a:r>
            <a:r>
              <a:rPr lang="en-US" sz="1900" dirty="0">
                <a:solidFill>
                  <a:schemeClr val="tx1"/>
                </a:solidFill>
                <a:latin typeface="Times New Roman" panose="02020603050405020304" pitchFamily="18" charset="0"/>
                <a:cs typeface="Times New Roman" panose="02020603050405020304" pitchFamily="18" charset="0"/>
              </a:rPr>
              <a:t>":</a:t>
            </a:r>
          </a:p>
          <a:p>
            <a:pPr marL="358775"/>
            <a:r>
              <a:rPr lang="en-US" sz="1900" b="1" dirty="0">
                <a:solidFill>
                  <a:schemeClr val="tx1"/>
                </a:solidFill>
                <a:latin typeface="Times New Roman" panose="02020603050405020304" pitchFamily="18" charset="0"/>
                <a:cs typeface="Times New Roman" panose="02020603050405020304" pitchFamily="18" charset="0"/>
              </a:rPr>
              <a:t>The sectors of activity financed:</a:t>
            </a:r>
          </a:p>
          <a:p>
            <a:pPr marL="358775"/>
            <a:r>
              <a:rPr lang="en-US" sz="1900" dirty="0">
                <a:solidFill>
                  <a:schemeClr val="tx1"/>
                </a:solidFill>
                <a:latin typeface="Times New Roman" panose="02020603050405020304" pitchFamily="18" charset="0"/>
                <a:cs typeface="Times New Roman" panose="02020603050405020304" pitchFamily="18" charset="0"/>
              </a:rPr>
              <a:t>• automotive industry</a:t>
            </a:r>
          </a:p>
          <a:p>
            <a:pPr marL="358775"/>
            <a:r>
              <a:rPr lang="en-US" sz="1900" dirty="0">
                <a:solidFill>
                  <a:schemeClr val="tx1"/>
                </a:solidFill>
                <a:latin typeface="Times New Roman" panose="02020603050405020304" pitchFamily="18" charset="0"/>
                <a:cs typeface="Times New Roman" panose="02020603050405020304" pitchFamily="18" charset="0"/>
              </a:rPr>
              <a:t>• aeronautical industry</a:t>
            </a:r>
          </a:p>
          <a:p>
            <a:pPr marL="358775"/>
            <a:r>
              <a:rPr lang="en-US" sz="1900" dirty="0">
                <a:solidFill>
                  <a:schemeClr val="tx1"/>
                </a:solidFill>
                <a:latin typeface="Times New Roman" panose="02020603050405020304" pitchFamily="18" charset="0"/>
                <a:cs typeface="Times New Roman" panose="02020603050405020304" pitchFamily="18" charset="0"/>
              </a:rPr>
              <a:t>• food industry</a:t>
            </a:r>
          </a:p>
          <a:p>
            <a:pPr marL="358775"/>
            <a:r>
              <a:rPr lang="en-US" sz="1900" dirty="0">
                <a:solidFill>
                  <a:schemeClr val="tx1"/>
                </a:solidFill>
                <a:latin typeface="Times New Roman" panose="02020603050405020304" pitchFamily="18" charset="0"/>
                <a:cs typeface="Times New Roman" panose="02020603050405020304" pitchFamily="18" charset="0"/>
              </a:rPr>
              <a:t>• production of household appliances</a:t>
            </a:r>
          </a:p>
          <a:p>
            <a:pPr marL="358775"/>
            <a:r>
              <a:rPr lang="en-US" sz="1900" dirty="0">
                <a:solidFill>
                  <a:schemeClr val="tx1"/>
                </a:solidFill>
                <a:latin typeface="Times New Roman" panose="02020603050405020304" pitchFamily="18" charset="0"/>
                <a:cs typeface="Times New Roman" panose="02020603050405020304" pitchFamily="18" charset="0"/>
              </a:rPr>
              <a:t>• medical/wellness and pharmaceutical services</a:t>
            </a:r>
          </a:p>
          <a:p>
            <a:pPr marL="358775"/>
            <a:r>
              <a:rPr lang="en-US" sz="1900" dirty="0">
                <a:solidFill>
                  <a:schemeClr val="tx1"/>
                </a:solidFill>
                <a:latin typeface="Times New Roman" panose="02020603050405020304" pitchFamily="18" charset="0"/>
                <a:cs typeface="Times New Roman" panose="02020603050405020304" pitchFamily="18" charset="0"/>
              </a:rPr>
              <a:t>• production of machines and equipment</a:t>
            </a:r>
          </a:p>
          <a:p>
            <a:pPr marL="358775"/>
            <a:r>
              <a:rPr lang="en-US" sz="1900" dirty="0">
                <a:solidFill>
                  <a:schemeClr val="tx1"/>
                </a:solidFill>
                <a:latin typeface="Times New Roman" panose="02020603050405020304" pitchFamily="18" charset="0"/>
                <a:cs typeface="Times New Roman" panose="02020603050405020304" pitchFamily="18" charset="0"/>
              </a:rPr>
              <a:t>• hotel industry</a:t>
            </a:r>
          </a:p>
          <a:p>
            <a:pPr marL="358775"/>
            <a:r>
              <a:rPr lang="en-US" sz="1900" dirty="0">
                <a:solidFill>
                  <a:schemeClr val="tx1"/>
                </a:solidFill>
                <a:latin typeface="Times New Roman" panose="02020603050405020304" pitchFamily="18" charset="0"/>
                <a:cs typeface="Times New Roman" panose="02020603050405020304" pitchFamily="18" charset="0"/>
              </a:rPr>
              <a:t>• construction materials industry</a:t>
            </a:r>
          </a:p>
          <a:p>
            <a:pPr marL="358775"/>
            <a:r>
              <a:rPr lang="en-US" sz="1900" dirty="0">
                <a:solidFill>
                  <a:schemeClr val="tx1"/>
                </a:solidFill>
                <a:latin typeface="Times New Roman" panose="02020603050405020304" pitchFamily="18" charset="0"/>
                <a:cs typeface="Times New Roman" panose="02020603050405020304" pitchFamily="18" charset="0"/>
              </a:rPr>
              <a:t>• paper industry</a:t>
            </a:r>
          </a:p>
          <a:p>
            <a:pPr marL="358775"/>
            <a:r>
              <a:rPr lang="en-US" sz="1900" dirty="0">
                <a:solidFill>
                  <a:schemeClr val="tx1"/>
                </a:solidFill>
                <a:latin typeface="Times New Roman" panose="02020603050405020304" pitchFamily="18" charset="0"/>
                <a:cs typeface="Times New Roman" panose="02020603050405020304" pitchFamily="18" charset="0"/>
              </a:rPr>
              <a:t>• recovery of recyclable materials</a:t>
            </a:r>
          </a:p>
          <a:p>
            <a:pPr marL="358775"/>
            <a:r>
              <a:rPr lang="en-US" sz="1900" dirty="0">
                <a:solidFill>
                  <a:schemeClr val="tx1"/>
                </a:solidFill>
                <a:latin typeface="Times New Roman" panose="02020603050405020304" pitchFamily="18" charset="0"/>
                <a:cs typeface="Times New Roman" panose="02020603050405020304" pitchFamily="18" charset="0"/>
              </a:rPr>
              <a:t>• IT&amp;C</a:t>
            </a:r>
          </a:p>
        </p:txBody>
      </p:sp>
    </p:spTree>
    <p:extLst>
      <p:ext uri="{BB962C8B-B14F-4D97-AF65-F5344CB8AC3E}">
        <p14:creationId xmlns:p14="http://schemas.microsoft.com/office/powerpoint/2010/main" val="629256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a:t>
            </a:r>
            <a:r>
              <a:rPr lang="ro-RO" sz="3600" i="1" dirty="0">
                <a:solidFill>
                  <a:schemeClr val="accent1">
                    <a:lumMod val="50000"/>
                  </a:schemeClr>
                </a:solidFill>
              </a:rPr>
              <a:t>(</a:t>
            </a:r>
            <a:r>
              <a:rPr lang="en-US" sz="3600" i="1" dirty="0">
                <a:solidFill>
                  <a:schemeClr val="accent1">
                    <a:lumMod val="50000"/>
                  </a:schemeClr>
                </a:solidFill>
              </a:rPr>
              <a:t>6</a:t>
            </a:r>
            <a:r>
              <a:rPr lang="ro-RO" sz="3600" i="1" dirty="0">
                <a:solidFill>
                  <a:schemeClr val="accent1">
                    <a:lumMod val="50000"/>
                  </a:schemeClr>
                </a:solidFill>
              </a:rPr>
              <a:t>)</a:t>
            </a:r>
            <a:endParaRPr lang="en-US" sz="3600" i="1" dirty="0">
              <a:solidFill>
                <a:schemeClr val="accent1">
                  <a:lumMod val="50000"/>
                </a:schemeClr>
              </a:solidFill>
            </a:endParaRPr>
          </a:p>
        </p:txBody>
      </p:sp>
      <p:sp>
        <p:nvSpPr>
          <p:cNvPr id="3" name="Content Placeholder 2"/>
          <p:cNvSpPr txBox="1">
            <a:spLocks/>
          </p:cNvSpPr>
          <p:nvPr/>
        </p:nvSpPr>
        <p:spPr>
          <a:xfrm>
            <a:off x="508000" y="1376219"/>
            <a:ext cx="11277600" cy="50477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solidFill>
                  <a:schemeClr val="accent1">
                    <a:lumMod val="50000"/>
                  </a:schemeClr>
                </a:solidFill>
                <a:latin typeface="Times New Roman" panose="02020603050405020304" pitchFamily="18" charset="0"/>
                <a:cs typeface="Times New Roman" panose="02020603050405020304" pitchFamily="18" charset="0"/>
              </a:rPr>
              <a:t>National level:</a:t>
            </a:r>
          </a:p>
          <a:p>
            <a:pPr>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Regional development</a:t>
            </a:r>
            <a:r>
              <a:rPr lang="en-US" sz="1800" dirty="0">
                <a:latin typeface="Times New Roman" panose="02020603050405020304" pitchFamily="18" charset="0"/>
                <a:cs typeface="Times New Roman" panose="02020603050405020304" pitchFamily="18" charset="0"/>
              </a:rPr>
              <a:t>:</a:t>
            </a:r>
          </a:p>
          <a:p>
            <a:r>
              <a:rPr lang="ro-RO" sz="1800" dirty="0" err="1">
                <a:solidFill>
                  <a:schemeClr val="tx1"/>
                </a:solidFill>
                <a:latin typeface="Times New Roman" panose="02020603050405020304" pitchFamily="18" charset="0"/>
                <a:cs typeface="Times New Roman" panose="02020603050405020304" pitchFamily="18" charset="0"/>
              </a:rPr>
              <a:t>MoF</a:t>
            </a:r>
            <a:r>
              <a:rPr lang="en-US" sz="1800" dirty="0">
                <a:solidFill>
                  <a:schemeClr val="tx1"/>
                </a:solidFill>
                <a:latin typeface="Times New Roman" panose="02020603050405020304" pitchFamily="18" charset="0"/>
                <a:cs typeface="Times New Roman" panose="02020603050405020304" pitchFamily="18" charset="0"/>
              </a:rPr>
              <a:t>’s "</a:t>
            </a:r>
            <a:r>
              <a:rPr lang="en-US" sz="1800" b="1" dirty="0">
                <a:solidFill>
                  <a:schemeClr val="tx1"/>
                </a:solidFill>
                <a:latin typeface="Times New Roman" panose="02020603050405020304" pitchFamily="18" charset="0"/>
                <a:cs typeface="Times New Roman" panose="02020603050405020304" pitchFamily="18" charset="0"/>
              </a:rPr>
              <a:t>State aid for the financing of investment projects</a:t>
            </a:r>
            <a:r>
              <a:rPr lang="en-US" sz="1800" dirty="0">
                <a:solidFill>
                  <a:schemeClr val="tx1"/>
                </a:solidFill>
                <a:latin typeface="Times New Roman" panose="02020603050405020304" pitchFamily="18" charset="0"/>
                <a:cs typeface="Times New Roman" panose="02020603050405020304" pitchFamily="18" charset="0"/>
              </a:rPr>
              <a:t>":</a:t>
            </a:r>
          </a:p>
          <a:p>
            <a:pPr marL="358775"/>
            <a:r>
              <a:rPr lang="en-US" sz="1800" b="1" dirty="0">
                <a:solidFill>
                  <a:schemeClr val="tx1"/>
                </a:solidFill>
                <a:latin typeface="Times New Roman" panose="02020603050405020304" pitchFamily="18" charset="0"/>
                <a:cs typeface="Times New Roman" panose="02020603050405020304" pitchFamily="18" charset="0"/>
              </a:rPr>
              <a:t>The economic impact:</a:t>
            </a:r>
          </a:p>
          <a:p>
            <a:pPr marL="358775" algn="just"/>
            <a:r>
              <a:rPr lang="en-US" sz="1800" dirty="0">
                <a:solidFill>
                  <a:schemeClr val="tx1"/>
                </a:solidFill>
                <a:latin typeface="Times New Roman" panose="02020603050405020304" pitchFamily="18" charset="0"/>
                <a:cs typeface="Times New Roman" panose="02020603050405020304" pitchFamily="18" charset="0"/>
              </a:rPr>
              <a:t>• The creation of new jobs directly at the level of beneficiary companies and indirectly, at the local level, at the level of suppliers / beneficiaries of goods and services;</a:t>
            </a:r>
          </a:p>
          <a:p>
            <a:pPr marL="358775" algn="just"/>
            <a:r>
              <a:rPr lang="en-US" sz="1800" dirty="0">
                <a:solidFill>
                  <a:schemeClr val="tx1"/>
                </a:solidFill>
                <a:latin typeface="Times New Roman" panose="02020603050405020304" pitchFamily="18" charset="0"/>
                <a:cs typeface="Times New Roman" panose="02020603050405020304" pitchFamily="18" charset="0"/>
              </a:rPr>
              <a:t>• Contributions to the general consolidated budget and local budgets as a result of the investments;</a:t>
            </a:r>
          </a:p>
          <a:p>
            <a:pPr marL="358775" algn="just"/>
            <a:r>
              <a:rPr lang="en-US" sz="1800" dirty="0">
                <a:solidFill>
                  <a:schemeClr val="tx1"/>
                </a:solidFill>
                <a:latin typeface="Times New Roman" panose="02020603050405020304" pitchFamily="18" charset="0"/>
                <a:cs typeface="Times New Roman" panose="02020603050405020304" pitchFamily="18" charset="0"/>
              </a:rPr>
              <a:t>• Multiplier effect (indirect contributions to the consolidated general budget and local budgets by involving other local companies - suppliers / beneficiaries);</a:t>
            </a:r>
          </a:p>
          <a:p>
            <a:pPr marL="358775" algn="just"/>
            <a:r>
              <a:rPr lang="en-US" sz="1800" dirty="0">
                <a:solidFill>
                  <a:schemeClr val="tx1"/>
                </a:solidFill>
                <a:latin typeface="Times New Roman" panose="02020603050405020304" pitchFamily="18" charset="0"/>
                <a:cs typeface="Times New Roman" panose="02020603050405020304" pitchFamily="18" charset="0"/>
              </a:rPr>
              <a:t>• Contributions to Romania's import/export balance;</a:t>
            </a:r>
          </a:p>
          <a:p>
            <a:pPr marL="358775" algn="just"/>
            <a:r>
              <a:rPr lang="en-US" sz="1800" dirty="0">
                <a:solidFill>
                  <a:schemeClr val="tx1"/>
                </a:solidFill>
                <a:latin typeface="Times New Roman" panose="02020603050405020304" pitchFamily="18" charset="0"/>
                <a:cs typeface="Times New Roman" panose="02020603050405020304" pitchFamily="18" charset="0"/>
              </a:rPr>
              <a:t>• Consolidation of some industrial branches with tradition in Romania;</a:t>
            </a:r>
          </a:p>
          <a:p>
            <a:pPr marL="358775" algn="just"/>
            <a:r>
              <a:rPr lang="en-US" sz="1800" dirty="0">
                <a:solidFill>
                  <a:schemeClr val="tx1"/>
                </a:solidFill>
                <a:latin typeface="Times New Roman" panose="02020603050405020304" pitchFamily="18" charset="0"/>
                <a:cs typeface="Times New Roman" panose="02020603050405020304" pitchFamily="18" charset="0"/>
              </a:rPr>
              <a:t>• Industrial know-how ;</a:t>
            </a:r>
          </a:p>
          <a:p>
            <a:pPr marL="358775" algn="just"/>
            <a:r>
              <a:rPr lang="en-US" sz="1800" dirty="0">
                <a:solidFill>
                  <a:schemeClr val="tx1"/>
                </a:solidFill>
                <a:latin typeface="Times New Roman" panose="02020603050405020304" pitchFamily="18" charset="0"/>
                <a:cs typeface="Times New Roman" panose="02020603050405020304" pitchFamily="18" charset="0"/>
              </a:rPr>
              <a:t>• Specialization and training of highly qualified personnel;</a:t>
            </a:r>
          </a:p>
          <a:p>
            <a:pPr marL="358775" algn="just"/>
            <a:r>
              <a:rPr lang="en-US" sz="1800" dirty="0">
                <a:solidFill>
                  <a:schemeClr val="tx1"/>
                </a:solidFill>
                <a:latin typeface="Times New Roman" panose="02020603050405020304" pitchFamily="18" charset="0"/>
                <a:cs typeface="Times New Roman" panose="02020603050405020304" pitchFamily="18" charset="0"/>
              </a:rPr>
              <a:t>• Increasing the welfare of the population.</a:t>
            </a:r>
          </a:p>
        </p:txBody>
      </p:sp>
    </p:spTree>
    <p:extLst>
      <p:ext uri="{BB962C8B-B14F-4D97-AF65-F5344CB8AC3E}">
        <p14:creationId xmlns:p14="http://schemas.microsoft.com/office/powerpoint/2010/main" val="3797323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a:t>
            </a:r>
            <a:r>
              <a:rPr lang="ro-RO" sz="3600" i="1" dirty="0">
                <a:solidFill>
                  <a:schemeClr val="accent1">
                    <a:lumMod val="50000"/>
                  </a:schemeClr>
                </a:solidFill>
              </a:rPr>
              <a:t>(</a:t>
            </a:r>
            <a:r>
              <a:rPr lang="en-US" sz="3600" i="1" dirty="0">
                <a:solidFill>
                  <a:schemeClr val="accent1">
                    <a:lumMod val="50000"/>
                  </a:schemeClr>
                </a:solidFill>
              </a:rPr>
              <a:t>7</a:t>
            </a:r>
            <a:r>
              <a:rPr lang="ro-RO" sz="3600" i="1" dirty="0">
                <a:solidFill>
                  <a:schemeClr val="accent1">
                    <a:lumMod val="50000"/>
                  </a:schemeClr>
                </a:solidFill>
              </a:rPr>
              <a:t>)</a:t>
            </a:r>
            <a:endParaRPr lang="en-US" sz="3600" i="1" dirty="0">
              <a:solidFill>
                <a:schemeClr val="accent1">
                  <a:lumMod val="50000"/>
                </a:schemeClr>
              </a:solidFill>
            </a:endParaRPr>
          </a:p>
        </p:txBody>
      </p:sp>
      <p:sp>
        <p:nvSpPr>
          <p:cNvPr id="4" name="Content Placeholder 2"/>
          <p:cNvSpPr txBox="1">
            <a:spLocks/>
          </p:cNvSpPr>
          <p:nvPr/>
        </p:nvSpPr>
        <p:spPr>
          <a:xfrm>
            <a:off x="508000" y="1724628"/>
            <a:ext cx="11277600" cy="3414531"/>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000" b="1" dirty="0">
              <a:solidFill>
                <a:schemeClr val="accent1">
                  <a:lumMod val="50000"/>
                </a:schemeClr>
              </a:solidFill>
              <a:latin typeface="Times New Roman" panose="02020603050405020304" pitchFamily="18" charset="0"/>
              <a:cs typeface="Times New Roman" panose="02020603050405020304" pitchFamily="18" charset="0"/>
            </a:endParaRPr>
          </a:p>
          <a:p>
            <a:r>
              <a:rPr lang="en-US" sz="2000" b="1" dirty="0">
                <a:solidFill>
                  <a:schemeClr val="accent1">
                    <a:lumMod val="50000"/>
                  </a:schemeClr>
                </a:solidFill>
                <a:latin typeface="Times New Roman" panose="02020603050405020304" pitchFamily="18" charset="0"/>
                <a:cs typeface="Times New Roman" panose="02020603050405020304" pitchFamily="18" charset="0"/>
              </a:rPr>
              <a:t>National level:</a:t>
            </a:r>
          </a:p>
          <a:p>
            <a:pPr>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Digital Transformation</a:t>
            </a:r>
            <a:r>
              <a:rPr lang="en-US" sz="1800" dirty="0">
                <a:latin typeface="Times New Roman" panose="02020603050405020304" pitchFamily="18" charset="0"/>
                <a:cs typeface="Times New Roman" panose="02020603050405020304" pitchFamily="18" charset="0"/>
              </a:rPr>
              <a:t>:</a:t>
            </a:r>
          </a:p>
          <a:p>
            <a:pPr marL="644525" indent="-285750"/>
            <a:r>
              <a:rPr lang="en-US" sz="1800" dirty="0">
                <a:solidFill>
                  <a:schemeClr val="tx1"/>
                </a:solidFill>
                <a:latin typeface="Times New Roman" panose="02020603050405020304" pitchFamily="18" charset="0"/>
                <a:cs typeface="Times New Roman" panose="02020603050405020304" pitchFamily="18" charset="0"/>
              </a:rPr>
              <a:t>Adapting to the digital era - a key challenge for Romanian businesses. </a:t>
            </a:r>
          </a:p>
          <a:p>
            <a:pPr marL="644525" indent="-285750"/>
            <a:r>
              <a:rPr lang="en-US" sz="1800" dirty="0">
                <a:solidFill>
                  <a:schemeClr val="tx1"/>
                </a:solidFill>
                <a:latin typeface="Times New Roman" panose="02020603050405020304" pitchFamily="18" charset="0"/>
                <a:cs typeface="Times New Roman" panose="02020603050405020304" pitchFamily="18" charset="0"/>
              </a:rPr>
              <a:t>State aid helps accelerate digitalization and technological innovation, ensuring competitiveness in international markets. </a:t>
            </a:r>
          </a:p>
          <a:p>
            <a:pPr marL="644525" indent="-285750"/>
            <a:r>
              <a:rPr lang="en-US" sz="1800" dirty="0">
                <a:solidFill>
                  <a:schemeClr val="tx1"/>
                </a:solidFill>
                <a:latin typeface="Times New Roman" panose="02020603050405020304" pitchFamily="18" charset="0"/>
                <a:cs typeface="Times New Roman" panose="02020603050405020304" pitchFamily="18" charset="0"/>
              </a:rPr>
              <a:t>Examples of state support include state aid schemes and programs like the National Recovery and Resilience Plan (PNRR), which support digital transition.</a:t>
            </a:r>
          </a:p>
          <a:p>
            <a:pPr marL="644525" indent="-285750">
              <a:buFont typeface="Wingdings" panose="05000000000000000000" pitchFamily="2" charset="2"/>
              <a:buChar char="§"/>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796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a:t>
            </a:r>
            <a:r>
              <a:rPr lang="ro-RO" sz="3600" i="1" dirty="0">
                <a:solidFill>
                  <a:schemeClr val="accent1">
                    <a:lumMod val="50000"/>
                  </a:schemeClr>
                </a:solidFill>
              </a:rPr>
              <a:t>(</a:t>
            </a:r>
            <a:r>
              <a:rPr lang="en-US" sz="3600" i="1" dirty="0">
                <a:solidFill>
                  <a:schemeClr val="accent1">
                    <a:lumMod val="50000"/>
                  </a:schemeClr>
                </a:solidFill>
              </a:rPr>
              <a:t>8</a:t>
            </a:r>
            <a:r>
              <a:rPr lang="ro-RO" sz="3600" i="1" dirty="0">
                <a:solidFill>
                  <a:schemeClr val="accent1">
                    <a:lumMod val="50000"/>
                  </a:schemeClr>
                </a:solidFill>
              </a:rPr>
              <a:t>)</a:t>
            </a:r>
            <a:endParaRPr lang="en-US" sz="3600" i="1" dirty="0">
              <a:solidFill>
                <a:schemeClr val="accent1">
                  <a:lumMod val="50000"/>
                </a:schemeClr>
              </a:solidFill>
            </a:endParaRPr>
          </a:p>
        </p:txBody>
      </p:sp>
      <p:sp>
        <p:nvSpPr>
          <p:cNvPr id="6" name="Content Placeholder 2"/>
          <p:cNvSpPr txBox="1">
            <a:spLocks/>
          </p:cNvSpPr>
          <p:nvPr/>
        </p:nvSpPr>
        <p:spPr>
          <a:xfrm>
            <a:off x="508000" y="1376218"/>
            <a:ext cx="11277600" cy="5186627"/>
          </a:xfrm>
          <a:prstGeom prst="rect">
            <a:avLst/>
          </a:prstGeom>
        </p:spPr>
        <p:txBody>
          <a:bodyPr>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solidFill>
                  <a:schemeClr val="accent1">
                    <a:lumMod val="50000"/>
                  </a:schemeClr>
                </a:solidFill>
                <a:latin typeface="Times New Roman" panose="02020603050405020304" pitchFamily="18" charset="0"/>
                <a:cs typeface="Times New Roman" panose="02020603050405020304" pitchFamily="18" charset="0"/>
              </a:rPr>
              <a:t>National level:</a:t>
            </a:r>
          </a:p>
          <a:p>
            <a:pPr>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Energy Independence and Green Transition</a:t>
            </a:r>
            <a:r>
              <a:rPr lang="en-US" sz="1800" dirty="0">
                <a:latin typeface="Times New Roman" panose="02020603050405020304" pitchFamily="18" charset="0"/>
                <a:cs typeface="Times New Roman" panose="02020603050405020304" pitchFamily="18" charset="0"/>
              </a:rPr>
              <a:t>:</a:t>
            </a:r>
          </a:p>
          <a:p>
            <a:pPr marL="644525" indent="-285750"/>
            <a:r>
              <a:rPr lang="en-US" sz="1800" dirty="0">
                <a:solidFill>
                  <a:schemeClr val="tx1"/>
                </a:solidFill>
                <a:latin typeface="Times New Roman" panose="02020603050405020304" pitchFamily="18" charset="0"/>
                <a:cs typeface="Times New Roman" panose="02020603050405020304" pitchFamily="18" charset="0"/>
              </a:rPr>
              <a:t>Energy Efficiency and Renewable Energy. </a:t>
            </a:r>
          </a:p>
          <a:p>
            <a:pPr marL="644525" indent="-285750"/>
            <a:r>
              <a:rPr lang="en-US" sz="1800" dirty="0">
                <a:solidFill>
                  <a:schemeClr val="tx1"/>
                </a:solidFill>
                <a:latin typeface="Times New Roman" panose="02020603050405020304" pitchFamily="18" charset="0"/>
                <a:cs typeface="Times New Roman" panose="02020603050405020304" pitchFamily="18" charset="0"/>
              </a:rPr>
              <a:t>Supporting Biogas, Biomass and Green Hydrogen . </a:t>
            </a:r>
          </a:p>
          <a:p>
            <a:pPr marL="644525" indent="-285750"/>
            <a:r>
              <a:rPr lang="en-US" sz="1800" dirty="0">
                <a:solidFill>
                  <a:schemeClr val="tx1"/>
                </a:solidFill>
                <a:latin typeface="Times New Roman" panose="02020603050405020304" pitchFamily="18" charset="0"/>
                <a:cs typeface="Times New Roman" panose="02020603050405020304" pitchFamily="18" charset="0"/>
              </a:rPr>
              <a:t>Energy Efficiency in Public Buildings.</a:t>
            </a:r>
          </a:p>
          <a:p>
            <a:pPr marL="644525" indent="-285750"/>
            <a:r>
              <a:rPr lang="en-US" sz="1800" dirty="0">
                <a:solidFill>
                  <a:schemeClr val="tx1"/>
                </a:solidFill>
                <a:latin typeface="Times New Roman" panose="02020603050405020304" pitchFamily="18" charset="0"/>
                <a:cs typeface="Times New Roman" panose="02020603050405020304" pitchFamily="18" charset="0"/>
              </a:rPr>
              <a:t>Promotion of electric vehicle recharging infrastructure.</a:t>
            </a:r>
          </a:p>
          <a:p>
            <a:pPr marL="644525" indent="-285750"/>
            <a:r>
              <a:rPr lang="en-US" sz="1800" dirty="0">
                <a:solidFill>
                  <a:schemeClr val="tx1"/>
                </a:solidFill>
                <a:latin typeface="Times New Roman" panose="02020603050405020304" pitchFamily="18" charset="0"/>
                <a:cs typeface="Times New Roman" panose="02020603050405020304" pitchFamily="18" charset="0"/>
              </a:rPr>
              <a:t>Specialized Training for Energy Efficiency.</a:t>
            </a:r>
          </a:p>
          <a:p>
            <a:pPr marL="644525" indent="-285750"/>
            <a:r>
              <a:rPr lang="en-US" sz="1800" dirty="0">
                <a:solidFill>
                  <a:schemeClr val="tx1"/>
                </a:solidFill>
                <a:latin typeface="Times New Roman" panose="02020603050405020304" pitchFamily="18" charset="0"/>
                <a:cs typeface="Times New Roman" panose="02020603050405020304" pitchFamily="18" charset="0"/>
              </a:rPr>
              <a:t>Supporting national and EU Programs: the Modernization Fund, Just Transition Operational Program, and National Recovery and Resilience Plan provide financial support for the modernization of energy systems, the promotion of clean energy technologies, and the </a:t>
            </a:r>
            <a:r>
              <a:rPr lang="en-US" sz="1800" dirty="0" err="1">
                <a:solidFill>
                  <a:schemeClr val="tx1"/>
                </a:solidFill>
                <a:latin typeface="Times New Roman" panose="02020603050405020304" pitchFamily="18" charset="0"/>
                <a:cs typeface="Times New Roman" panose="02020603050405020304" pitchFamily="18" charset="0"/>
              </a:rPr>
              <a:t>decarbonization</a:t>
            </a:r>
            <a:r>
              <a:rPr lang="en-US" sz="1800" dirty="0">
                <a:solidFill>
                  <a:schemeClr val="tx1"/>
                </a:solidFill>
                <a:latin typeface="Times New Roman" panose="02020603050405020304" pitchFamily="18" charset="0"/>
                <a:cs typeface="Times New Roman" panose="02020603050405020304" pitchFamily="18" charset="0"/>
              </a:rPr>
              <a:t> of industries.</a:t>
            </a:r>
          </a:p>
          <a:p>
            <a:pPr marL="644525" indent="-285750"/>
            <a:r>
              <a:rPr lang="en-US" sz="1800" dirty="0">
                <a:solidFill>
                  <a:schemeClr val="tx1"/>
                </a:solidFill>
                <a:latin typeface="Times New Roman" panose="02020603050405020304" pitchFamily="18" charset="0"/>
                <a:cs typeface="Times New Roman" panose="02020603050405020304" pitchFamily="18" charset="0"/>
              </a:rPr>
              <a:t>The </a:t>
            </a:r>
            <a:r>
              <a:rPr lang="en-US" sz="1800" dirty="0" err="1">
                <a:solidFill>
                  <a:schemeClr val="tx1"/>
                </a:solidFill>
                <a:latin typeface="Times New Roman" panose="02020603050405020304" pitchFamily="18" charset="0"/>
                <a:cs typeface="Times New Roman" panose="02020603050405020304" pitchFamily="18" charset="0"/>
              </a:rPr>
              <a:t>ElectricUp</a:t>
            </a:r>
            <a:r>
              <a:rPr lang="en-US" sz="1800" dirty="0">
                <a:solidFill>
                  <a:schemeClr val="tx1"/>
                </a:solidFill>
                <a:latin typeface="Times New Roman" panose="02020603050405020304" pitchFamily="18" charset="0"/>
                <a:cs typeface="Times New Roman" panose="02020603050405020304" pitchFamily="18" charset="0"/>
              </a:rPr>
              <a:t> program</a:t>
            </a:r>
            <a:r>
              <a:rPr lang="ro-RO"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latin typeface="Times New Roman" panose="02020603050405020304" pitchFamily="18" charset="0"/>
                <a:cs typeface="Times New Roman" panose="02020603050405020304" pitchFamily="18" charset="0"/>
              </a:rPr>
              <a:t>installation of</a:t>
            </a:r>
            <a:r>
              <a:rPr lang="ro-RO" sz="1800" dirty="0">
                <a:solidFill>
                  <a:schemeClr val="tx1"/>
                </a:solidFill>
                <a:latin typeface="Times New Roman" panose="02020603050405020304" pitchFamily="18" charset="0"/>
                <a:cs typeface="Times New Roman" panose="02020603050405020304" pitchFamily="18" charset="0"/>
              </a:rPr>
              <a:t>:</a:t>
            </a:r>
          </a:p>
          <a:p>
            <a:pPr marL="358775"/>
            <a:r>
              <a:rPr lang="ro-RO"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latin typeface="Times New Roman" panose="02020603050405020304" pitchFamily="18" charset="0"/>
                <a:cs typeface="Times New Roman" panose="02020603050405020304" pitchFamily="18" charset="0"/>
              </a:rPr>
              <a:t> photovoltaic panel systems for the production of electricity (for own consumption)</a:t>
            </a:r>
            <a:endParaRPr lang="ro-RO" sz="1800" dirty="0">
              <a:solidFill>
                <a:schemeClr val="tx1"/>
              </a:solidFill>
              <a:latin typeface="Times New Roman" panose="02020603050405020304" pitchFamily="18" charset="0"/>
              <a:cs typeface="Times New Roman" panose="02020603050405020304" pitchFamily="18" charset="0"/>
            </a:endParaRPr>
          </a:p>
          <a:p>
            <a:pPr marL="358775"/>
            <a:r>
              <a:rPr lang="ro-RO" sz="1800" dirty="0">
                <a:solidFill>
                  <a:schemeClr val="tx1"/>
                </a:solidFill>
                <a:latin typeface="Times New Roman" panose="02020603050405020304" pitchFamily="18" charset="0"/>
                <a:cs typeface="Times New Roman" panose="02020603050405020304" pitchFamily="18" charset="0"/>
              </a:rPr>
              <a:t>	- </a:t>
            </a:r>
            <a:r>
              <a:rPr lang="en-US" sz="1800" dirty="0">
                <a:solidFill>
                  <a:schemeClr val="tx1"/>
                </a:solidFill>
                <a:latin typeface="Times New Roman" panose="02020603050405020304" pitchFamily="18" charset="0"/>
                <a:cs typeface="Times New Roman" panose="02020603050405020304" pitchFamily="18" charset="0"/>
              </a:rPr>
              <a:t>storing </a:t>
            </a:r>
            <a:r>
              <a:rPr lang="ro-RO" sz="1800" dirty="0" err="1">
                <a:solidFill>
                  <a:schemeClr val="tx1"/>
                </a:solidFill>
                <a:latin typeface="Times New Roman" panose="02020603050405020304" pitchFamily="18" charset="0"/>
                <a:cs typeface="Times New Roman" panose="02020603050405020304" pitchFamily="18" charset="0"/>
              </a:rPr>
              <a:t>system</a:t>
            </a:r>
            <a:r>
              <a:rPr lang="ro-RO" sz="1800" dirty="0">
                <a:solidFill>
                  <a:schemeClr val="tx1"/>
                </a:solidFill>
                <a:latin typeface="Times New Roman" panose="02020603050405020304" pitchFamily="18" charset="0"/>
                <a:cs typeface="Times New Roman" panose="02020603050405020304" pitchFamily="18" charset="0"/>
              </a:rPr>
              <a:t> of </a:t>
            </a:r>
            <a:r>
              <a:rPr lang="en-US" sz="1800" dirty="0">
                <a:solidFill>
                  <a:schemeClr val="tx1"/>
                </a:solidFill>
                <a:latin typeface="Times New Roman" panose="02020603050405020304" pitchFamily="18" charset="0"/>
                <a:cs typeface="Times New Roman" panose="02020603050405020304" pitchFamily="18" charset="0"/>
              </a:rPr>
              <a:t>the energy produced to increase the degree of self-consumption </a:t>
            </a:r>
            <a:endParaRPr lang="ro-RO" sz="1800" dirty="0">
              <a:solidFill>
                <a:schemeClr val="tx1"/>
              </a:solidFill>
              <a:latin typeface="Times New Roman" panose="02020603050405020304" pitchFamily="18" charset="0"/>
              <a:cs typeface="Times New Roman" panose="02020603050405020304" pitchFamily="18" charset="0"/>
            </a:endParaRPr>
          </a:p>
          <a:p>
            <a:pPr marL="358775"/>
            <a:r>
              <a:rPr lang="ro-RO"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latin typeface="Times New Roman" panose="02020603050405020304" pitchFamily="18" charset="0"/>
                <a:cs typeface="Times New Roman" panose="02020603050405020304" pitchFamily="18" charset="0"/>
              </a:rPr>
              <a:t> at least one recharging station of at least 22 kW for electric and plug-in hybrid electric vehicles</a:t>
            </a:r>
          </a:p>
          <a:p>
            <a:pPr marL="358775"/>
            <a:r>
              <a:rPr lang="ro-RO" sz="1800" dirty="0">
                <a:solidFill>
                  <a:schemeClr val="tx1"/>
                </a:solidFill>
                <a:latin typeface="Times New Roman" panose="02020603050405020304" pitchFamily="18" charset="0"/>
                <a:cs typeface="Times New Roman" panose="02020603050405020304" pitchFamily="18" charset="0"/>
              </a:rPr>
              <a:t>	- </a:t>
            </a:r>
            <a:r>
              <a:rPr lang="en-US" sz="1800" dirty="0">
                <a:solidFill>
                  <a:schemeClr val="tx1"/>
                </a:solidFill>
                <a:latin typeface="Times New Roman" panose="02020603050405020304" pitchFamily="18" charset="0"/>
                <a:cs typeface="Times New Roman" panose="02020603050405020304" pitchFamily="18" charset="0"/>
              </a:rPr>
              <a:t>alternative heating/cooling system</a:t>
            </a:r>
            <a:r>
              <a:rPr lang="ro-RO" sz="1800" dirty="0">
                <a:solidFill>
                  <a:schemeClr val="tx1"/>
                </a:solidFill>
                <a:latin typeface="Times New Roman" panose="02020603050405020304" pitchFamily="18" charset="0"/>
                <a:cs typeface="Times New Roman" panose="02020603050405020304" pitchFamily="18" charset="0"/>
              </a:rPr>
              <a:t>.</a:t>
            </a:r>
            <a:endParaRPr lang="en-US"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085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 </a:t>
            </a:r>
            <a:r>
              <a:rPr lang="en-US" sz="3600" i="1" dirty="0">
                <a:solidFill>
                  <a:schemeClr val="accent1">
                    <a:lumMod val="50000"/>
                  </a:schemeClr>
                </a:solidFill>
              </a:rPr>
              <a:t>(9)</a:t>
            </a:r>
          </a:p>
        </p:txBody>
      </p:sp>
      <p:sp>
        <p:nvSpPr>
          <p:cNvPr id="3" name="Content Placeholder 2"/>
          <p:cNvSpPr txBox="1">
            <a:spLocks/>
          </p:cNvSpPr>
          <p:nvPr/>
        </p:nvSpPr>
        <p:spPr>
          <a:xfrm>
            <a:off x="508000" y="1376218"/>
            <a:ext cx="11277600" cy="5186627"/>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solidFill>
                  <a:schemeClr val="accent1">
                    <a:lumMod val="50000"/>
                  </a:schemeClr>
                </a:solidFill>
                <a:latin typeface="Times New Roman" panose="02020603050405020304" pitchFamily="18" charset="0"/>
                <a:cs typeface="Times New Roman" panose="02020603050405020304" pitchFamily="18" charset="0"/>
              </a:rPr>
              <a:t>Local level:</a:t>
            </a:r>
          </a:p>
          <a:p>
            <a:pPr>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Digital Transformation</a:t>
            </a:r>
            <a:r>
              <a:rPr lang="en-US" sz="1800" dirty="0">
                <a:latin typeface="Times New Roman" panose="02020603050405020304" pitchFamily="18" charset="0"/>
                <a:cs typeface="Times New Roman" panose="02020603050405020304" pitchFamily="18" charset="0"/>
              </a:rPr>
              <a:t>:</a:t>
            </a:r>
          </a:p>
          <a:p>
            <a:pPr marL="644525" indent="-285750"/>
            <a:r>
              <a:rPr lang="en-US" sz="1800" dirty="0">
                <a:solidFill>
                  <a:schemeClr val="tx1"/>
                </a:solidFill>
                <a:latin typeface="Times New Roman" panose="02020603050405020304" pitchFamily="18" charset="0"/>
                <a:cs typeface="Times New Roman" panose="02020603050405020304" pitchFamily="18" charset="0"/>
              </a:rPr>
              <a:t>Public measures for the local business environment for digital transition, implemented by the 8</a:t>
            </a:r>
            <a:r>
              <a:rPr lang="en-US" sz="1800" baseline="30000" dirty="0">
                <a:solidFill>
                  <a:schemeClr val="tx1"/>
                </a:solidFill>
                <a:latin typeface="Times New Roman" panose="02020603050405020304" pitchFamily="18" charset="0"/>
                <a:cs typeface="Times New Roman" panose="02020603050405020304" pitchFamily="18" charset="0"/>
              </a:rPr>
              <a:t>th</a:t>
            </a:r>
            <a:r>
              <a:rPr lang="en-US" sz="1800" dirty="0">
                <a:solidFill>
                  <a:schemeClr val="tx1"/>
                </a:solidFill>
                <a:latin typeface="Times New Roman" panose="02020603050405020304" pitchFamily="18" charset="0"/>
                <a:cs typeface="Times New Roman" panose="02020603050405020304" pitchFamily="18" charset="0"/>
              </a:rPr>
              <a:t> Regional development agencies.</a:t>
            </a:r>
          </a:p>
          <a:p>
            <a:pPr marL="644525" indent="-285750"/>
            <a:r>
              <a:rPr lang="en-US" sz="1800" dirty="0">
                <a:solidFill>
                  <a:schemeClr val="tx1"/>
                </a:solidFill>
                <a:latin typeface="Times New Roman" panose="02020603050405020304" pitchFamily="18" charset="0"/>
                <a:cs typeface="Times New Roman" panose="02020603050405020304" pitchFamily="18" charset="0"/>
              </a:rPr>
              <a:t>De minimis aid scheme regarding digitization for the benefit of SMEs, non-governmental organizations.</a:t>
            </a:r>
          </a:p>
          <a:p>
            <a:pPr marL="644525" indent="-285750">
              <a:spcBef>
                <a:spcPts val="0"/>
              </a:spcBef>
            </a:pPr>
            <a:endParaRPr lang="en-US" sz="1800" dirty="0">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q"/>
            </a:pPr>
            <a:r>
              <a:rPr lang="en-US" sz="1800" dirty="0">
                <a:solidFill>
                  <a:srgbClr val="00B050"/>
                </a:solidFill>
                <a:latin typeface="Times New Roman" panose="02020603050405020304" pitchFamily="18" charset="0"/>
                <a:cs typeface="Times New Roman" panose="02020603050405020304" pitchFamily="18" charset="0"/>
              </a:rPr>
              <a:t>Energy Independence and Green Transition</a:t>
            </a:r>
            <a:r>
              <a:rPr lang="en-US" sz="1800" dirty="0">
                <a:latin typeface="Times New Roman" panose="02020603050405020304" pitchFamily="18" charset="0"/>
                <a:cs typeface="Times New Roman" panose="02020603050405020304" pitchFamily="18" charset="0"/>
              </a:rPr>
              <a:t>:</a:t>
            </a:r>
          </a:p>
        </p:txBody>
      </p:sp>
      <p:sp>
        <p:nvSpPr>
          <p:cNvPr id="5" name="Rounded Rectangle 4"/>
          <p:cNvSpPr/>
          <p:nvPr/>
        </p:nvSpPr>
        <p:spPr>
          <a:xfrm>
            <a:off x="508000" y="3655550"/>
            <a:ext cx="4064000" cy="2509838"/>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b="1" dirty="0">
                <a:solidFill>
                  <a:schemeClr val="tx1"/>
                </a:solidFill>
                <a:latin typeface="Times New Roman" panose="02020603050405020304" pitchFamily="18" charset="0"/>
                <a:cs typeface="Times New Roman" panose="02020603050405020304" pitchFamily="18" charset="0"/>
              </a:rPr>
              <a:t>Negative context</a:t>
            </a:r>
            <a:r>
              <a:rPr lang="en-US" dirty="0">
                <a:solidFill>
                  <a:schemeClr val="tx1"/>
                </a:solidFill>
                <a:latin typeface="Times New Roman" panose="02020603050405020304" pitchFamily="18" charset="0"/>
                <a:cs typeface="Times New Roman" panose="02020603050405020304" pitchFamily="18" charset="0"/>
              </a:rPr>
              <a:t>:</a:t>
            </a:r>
          </a:p>
          <a:p>
            <a:pPr marL="285750" indent="-285750" algn="r">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the high costs of implementing green technologies</a:t>
            </a:r>
          </a:p>
          <a:p>
            <a:pPr marL="285750" indent="-285750" algn="r">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low access to financing </a:t>
            </a:r>
          </a:p>
          <a:p>
            <a:pPr marL="285750" indent="-285750" algn="r">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low return on investment</a:t>
            </a:r>
          </a:p>
          <a:p>
            <a:pPr marL="285750" indent="-285750" algn="r">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energy price fluctuations</a:t>
            </a:r>
          </a:p>
        </p:txBody>
      </p:sp>
      <p:sp>
        <p:nvSpPr>
          <p:cNvPr id="6" name="Rounded Rectangle 5"/>
          <p:cNvSpPr/>
          <p:nvPr/>
        </p:nvSpPr>
        <p:spPr>
          <a:xfrm>
            <a:off x="6353175" y="3655550"/>
            <a:ext cx="4752976" cy="250983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Times New Roman" panose="02020603050405020304" pitchFamily="18" charset="0"/>
                <a:cs typeface="Times New Roman" panose="02020603050405020304" pitchFamily="18" charset="0"/>
              </a:rPr>
              <a:t>Solutions</a:t>
            </a:r>
            <a:r>
              <a:rPr lang="en-US" dirty="0">
                <a:solidFill>
                  <a:schemeClr val="tx1"/>
                </a:solidFill>
                <a:latin typeface="Times New Roman" panose="02020603050405020304" pitchFamily="18" charset="0"/>
                <a:cs typeface="Times New Roman" panose="02020603050405020304" pitchFamily="18" charset="0"/>
              </a:rPr>
              <a:t>:</a:t>
            </a:r>
          </a:p>
          <a:p>
            <a:r>
              <a:rPr lang="en-US" dirty="0">
                <a:solidFill>
                  <a:schemeClr val="tx1"/>
                </a:solidFill>
                <a:latin typeface="Times New Roman" panose="02020603050405020304" pitchFamily="18" charset="0"/>
                <a:cs typeface="Times New Roman" panose="02020603050405020304" pitchFamily="18" charset="0"/>
              </a:rPr>
              <a:t>Investments in new capacities or in the modernization of existing capacities for  the production of electricity/thermal energy from:</a:t>
            </a:r>
          </a:p>
          <a:p>
            <a:pPr marL="285750" indent="-285750">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biomass</a:t>
            </a:r>
          </a:p>
          <a:p>
            <a:pPr marL="285750" indent="-285750">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biogas</a:t>
            </a:r>
          </a:p>
          <a:p>
            <a:pPr marL="285750" indent="-285750">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geothermal water, </a:t>
            </a:r>
          </a:p>
          <a:p>
            <a:pPr marL="285750" indent="-285750">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solar energy</a:t>
            </a:r>
          </a:p>
        </p:txBody>
      </p:sp>
      <p:sp>
        <p:nvSpPr>
          <p:cNvPr id="7" name="Right Arrow 6"/>
          <p:cNvSpPr/>
          <p:nvPr/>
        </p:nvSpPr>
        <p:spPr>
          <a:xfrm>
            <a:off x="4973383" y="466815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5751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Industrial policy vs. competition policy</a:t>
            </a:r>
          </a:p>
        </p:txBody>
      </p:sp>
      <p:sp>
        <p:nvSpPr>
          <p:cNvPr id="3" name="Content Placeholder 2"/>
          <p:cNvSpPr>
            <a:spLocks noGrp="1"/>
          </p:cNvSpPr>
          <p:nvPr>
            <p:ph idx="1"/>
          </p:nvPr>
        </p:nvSpPr>
        <p:spPr>
          <a:xfrm>
            <a:off x="378691" y="3769996"/>
            <a:ext cx="3497337" cy="2118167"/>
          </a:xfrm>
        </p:spPr>
        <p:txBody>
          <a:bodyPr>
            <a:noAutofit/>
          </a:bodyPr>
          <a:lstStyle/>
          <a:p>
            <a:pPr marL="0" indent="0" algn="r">
              <a:buNone/>
            </a:pPr>
            <a:r>
              <a:rPr lang="en-US" sz="2000" dirty="0">
                <a:latin typeface="Times New Roman" panose="02020603050405020304" pitchFamily="18" charset="0"/>
                <a:cs typeface="Times New Roman" panose="02020603050405020304" pitchFamily="18" charset="0"/>
              </a:rPr>
              <a:t>Industrial policy (government interventions aimed at improving the structural performance of the domestic business sector) can both </a:t>
            </a:r>
            <a:r>
              <a:rPr lang="en-US" sz="2000" b="1" dirty="0">
                <a:latin typeface="Times New Roman" panose="02020603050405020304" pitchFamily="18" charset="0"/>
                <a:cs typeface="Times New Roman" panose="02020603050405020304" pitchFamily="18" charset="0"/>
              </a:rPr>
              <a:t>complement and conflict </a:t>
            </a:r>
            <a:r>
              <a:rPr lang="en-US" sz="2000" dirty="0">
                <a:latin typeface="Times New Roman" panose="02020603050405020304" pitchFamily="18" charset="0"/>
                <a:cs typeface="Times New Roman" panose="02020603050405020304" pitchFamily="18" charset="0"/>
              </a:rPr>
              <a:t>with competition policy.</a:t>
            </a:r>
          </a:p>
        </p:txBody>
      </p:sp>
      <p:graphicFrame>
        <p:nvGraphicFramePr>
          <p:cNvPr id="4" name="Diagram 3"/>
          <p:cNvGraphicFramePr/>
          <p:nvPr>
            <p:extLst>
              <p:ext uri="{D42A27DB-BD31-4B8C-83A1-F6EECF244321}">
                <p14:modId xmlns:p14="http://schemas.microsoft.com/office/powerpoint/2010/main" val="1304078930"/>
              </p:ext>
            </p:extLst>
          </p:nvPr>
        </p:nvGraphicFramePr>
        <p:xfrm>
          <a:off x="378691" y="1265383"/>
          <a:ext cx="11526982" cy="12838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3129190552"/>
              </p:ext>
            </p:extLst>
          </p:nvPr>
        </p:nvGraphicFramePr>
        <p:xfrm>
          <a:off x="4248728" y="2890983"/>
          <a:ext cx="7534300" cy="387619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Left-Right Arrow 4"/>
          <p:cNvSpPr/>
          <p:nvPr/>
        </p:nvSpPr>
        <p:spPr>
          <a:xfrm>
            <a:off x="3935392" y="4479403"/>
            <a:ext cx="1169043" cy="55558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69050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Competition Council - a dual role</a:t>
            </a:r>
          </a:p>
        </p:txBody>
      </p:sp>
      <p:sp>
        <p:nvSpPr>
          <p:cNvPr id="3" name="Content Placeholder 2"/>
          <p:cNvSpPr>
            <a:spLocks noGrp="1"/>
          </p:cNvSpPr>
          <p:nvPr>
            <p:ph idx="1"/>
          </p:nvPr>
        </p:nvSpPr>
        <p:spPr>
          <a:xfrm>
            <a:off x="332509" y="1343198"/>
            <a:ext cx="11526982" cy="1320801"/>
          </a:xfrm>
        </p:spPr>
        <p:txBody>
          <a:bodyPr>
            <a:normAutofit/>
          </a:bodyPr>
          <a:lstStyle/>
          <a:p>
            <a:r>
              <a:rPr lang="en-US" sz="1800" dirty="0">
                <a:latin typeface="Times New Roman" panose="02020603050405020304" pitchFamily="18" charset="0"/>
                <a:cs typeface="Times New Roman" panose="02020603050405020304" pitchFamily="18" charset="0"/>
              </a:rPr>
              <a:t>Competition authorities have the crucial task of ensuring that industrial policies are designed in a way that supports and enhances market competition rather than distorting it. </a:t>
            </a:r>
          </a:p>
          <a:p>
            <a:r>
              <a:rPr lang="en-US" sz="1800" dirty="0">
                <a:latin typeface="Times New Roman" panose="02020603050405020304" pitchFamily="18" charset="0"/>
                <a:cs typeface="Times New Roman" panose="02020603050405020304" pitchFamily="18" charset="0"/>
              </a:rPr>
              <a:t>The balance between negative and positive effects on competition is vital for maintaining the dynamism of markets, which is essential for innovation and long-term economic growth.</a:t>
            </a:r>
          </a:p>
        </p:txBody>
      </p:sp>
      <p:graphicFrame>
        <p:nvGraphicFramePr>
          <p:cNvPr id="5" name="Table 4"/>
          <p:cNvGraphicFramePr>
            <a:graphicFrameLocks noGrp="1"/>
          </p:cNvGraphicFramePr>
          <p:nvPr>
            <p:extLst>
              <p:ext uri="{D42A27DB-BD31-4B8C-83A1-F6EECF244321}">
                <p14:modId xmlns:p14="http://schemas.microsoft.com/office/powerpoint/2010/main" val="1248497701"/>
              </p:ext>
            </p:extLst>
          </p:nvPr>
        </p:nvGraphicFramePr>
        <p:xfrm>
          <a:off x="438727" y="2834179"/>
          <a:ext cx="11314546" cy="3784600"/>
        </p:xfrm>
        <a:graphic>
          <a:graphicData uri="http://schemas.openxmlformats.org/drawingml/2006/table">
            <a:tbl>
              <a:tblPr firstRow="1" bandRow="1">
                <a:tableStyleId>{5C22544A-7EE6-4342-B048-85BDC9FD1C3A}</a:tableStyleId>
              </a:tblPr>
              <a:tblGrid>
                <a:gridCol w="5657273">
                  <a:extLst>
                    <a:ext uri="{9D8B030D-6E8A-4147-A177-3AD203B41FA5}">
                      <a16:colId xmlns:a16="http://schemas.microsoft.com/office/drawing/2014/main" val="20000"/>
                    </a:ext>
                  </a:extLst>
                </a:gridCol>
                <a:gridCol w="5657273">
                  <a:extLst>
                    <a:ext uri="{9D8B030D-6E8A-4147-A177-3AD203B41FA5}">
                      <a16:colId xmlns:a16="http://schemas.microsoft.com/office/drawing/2014/main" val="20001"/>
                    </a:ext>
                  </a:extLst>
                </a:gridCol>
              </a:tblGrid>
              <a:tr h="370840">
                <a:tc gridSpan="2">
                  <a:txBody>
                    <a:bodyPr/>
                    <a:lstStyle/>
                    <a:p>
                      <a:pPr algn="ctr"/>
                      <a:r>
                        <a:rPr lang="en-GB" sz="2000" b="0" u="none" strike="noStrike" kern="1200" dirty="0">
                          <a:solidFill>
                            <a:schemeClr val="tx1"/>
                          </a:solidFill>
                          <a:effectLst/>
                          <a:latin typeface="Times New Roman" panose="02020603050405020304" pitchFamily="18" charset="0"/>
                          <a:ea typeface="+mn-ea"/>
                          <a:cs typeface="Times New Roman" panose="02020603050405020304" pitchFamily="18" charset="0"/>
                        </a:rPr>
                        <a:t>Competition authorities have a </a:t>
                      </a:r>
                      <a:r>
                        <a:rPr lang="en-GB" sz="2000" b="1" u="none" strike="noStrike" kern="1200" dirty="0">
                          <a:solidFill>
                            <a:schemeClr val="tx1"/>
                          </a:solidFill>
                          <a:effectLst/>
                          <a:latin typeface="Times New Roman" panose="02020603050405020304" pitchFamily="18" charset="0"/>
                          <a:ea typeface="+mn-ea"/>
                          <a:cs typeface="Times New Roman" panose="02020603050405020304" pitchFamily="18" charset="0"/>
                        </a:rPr>
                        <a:t>dual role</a:t>
                      </a:r>
                      <a:r>
                        <a:rPr lang="en-GB" sz="2000" b="0" u="none" strike="noStrike" kern="1200" dirty="0">
                          <a:solidFill>
                            <a:schemeClr val="tx1"/>
                          </a:solidFill>
                          <a:effectLst/>
                          <a:latin typeface="Times New Roman" panose="02020603050405020304" pitchFamily="18" charset="0"/>
                          <a:ea typeface="+mn-ea"/>
                          <a:cs typeface="Times New Roman" panose="02020603050405020304" pitchFamily="18" charset="0"/>
                        </a:rPr>
                        <a:t>. </a:t>
                      </a:r>
                      <a:endParaRPr lang="ro-RO" sz="2000" dirty="0">
                        <a:solidFill>
                          <a:schemeClr val="tx1"/>
                        </a:solidFill>
                        <a:latin typeface="Times New Roman" panose="02020603050405020304" pitchFamily="18" charset="0"/>
                        <a:cs typeface="Times New Roman" panose="02020603050405020304" pitchFamily="18" charset="0"/>
                      </a:endParaRPr>
                    </a:p>
                  </a:txBody>
                  <a:tcPr/>
                </a:tc>
                <a:tc hMerge="1">
                  <a:txBody>
                    <a:bodyPr/>
                    <a:lstStyle/>
                    <a:p>
                      <a:endParaRPr lang="ro-RO" dirty="0"/>
                    </a:p>
                  </a:txBody>
                  <a:tcPr/>
                </a:tc>
                <a:extLst>
                  <a:ext uri="{0D108BD9-81ED-4DB2-BD59-A6C34878D82A}">
                    <a16:rowId xmlns:a16="http://schemas.microsoft.com/office/drawing/2014/main" val="10000"/>
                  </a:ext>
                </a:extLst>
              </a:tr>
              <a:tr h="338836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tx1"/>
                          </a:solidFill>
                          <a:effectLst/>
                          <a:latin typeface="Times New Roman" panose="02020603050405020304" pitchFamily="18" charset="0"/>
                          <a:ea typeface="+mn-ea"/>
                          <a:cs typeface="Times New Roman" panose="02020603050405020304" pitchFamily="18" charset="0"/>
                        </a:rPr>
                        <a:t>First, they act as </a:t>
                      </a:r>
                      <a:r>
                        <a:rPr lang="en-GB" sz="1800" b="1" u="none" strike="noStrike" kern="1200" dirty="0">
                          <a:solidFill>
                            <a:schemeClr val="tx1"/>
                          </a:solidFill>
                          <a:effectLst/>
                          <a:latin typeface="Times New Roman" panose="02020603050405020304" pitchFamily="18" charset="0"/>
                          <a:ea typeface="+mn-ea"/>
                          <a:cs typeface="Times New Roman" panose="02020603050405020304" pitchFamily="18" charset="0"/>
                        </a:rPr>
                        <a:t>advisors</a:t>
                      </a:r>
                      <a:r>
                        <a:rPr lang="en-GB" sz="1800" b="0" u="none" strike="noStrike" kern="1200" dirty="0">
                          <a:solidFill>
                            <a:schemeClr val="tx1"/>
                          </a:solidFill>
                          <a:effectLst/>
                          <a:latin typeface="Times New Roman" panose="02020603050405020304" pitchFamily="18" charset="0"/>
                          <a:ea typeface="+mn-ea"/>
                          <a:cs typeface="Times New Roman" panose="02020603050405020304" pitchFamily="18" charset="0"/>
                        </a:rPr>
                        <a:t> in the design of industrial policies, ensuring that these policies are pro-competitive. </a:t>
                      </a:r>
                      <a:endParaRPr lang="ro-RO" sz="1800" b="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tx1"/>
                          </a:solidFill>
                          <a:effectLst/>
                          <a:latin typeface="Times New Roman" panose="02020603050405020304" pitchFamily="18" charset="0"/>
                          <a:ea typeface="+mn-ea"/>
                          <a:cs typeface="Times New Roman" panose="02020603050405020304" pitchFamily="18" charset="0"/>
                        </a:rPr>
                        <a:t>This advisory role is critical in sectors where government intervention is deemed necessary, such as in emerging technologies or in industries affected by global crises. </a:t>
                      </a:r>
                      <a:endParaRPr lang="ro-RO" sz="1800" b="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tx1"/>
                          </a:solidFill>
                          <a:effectLst/>
                          <a:latin typeface="Times New Roman" panose="02020603050405020304" pitchFamily="18" charset="0"/>
                          <a:ea typeface="+mn-ea"/>
                          <a:cs typeface="Times New Roman" panose="02020603050405020304" pitchFamily="18" charset="0"/>
                        </a:rPr>
                        <a:t>By embedding competition principles into the design of industrial policy, authorities can help mitigate the risks of market distortion and ensure that government interventions do not stifle innovation or reduce market efficiency.</a:t>
                      </a:r>
                      <a:endParaRPr lang="ro-RO" sz="1800" b="1" u="sng"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dk1"/>
                          </a:solidFill>
                          <a:effectLst/>
                          <a:latin typeface="Times New Roman" panose="02020603050405020304" pitchFamily="18" charset="0"/>
                          <a:ea typeface="+mn-ea"/>
                          <a:cs typeface="Times New Roman" panose="02020603050405020304" pitchFamily="18" charset="0"/>
                        </a:rPr>
                        <a:t>Second, competition authorities are responsible for </a:t>
                      </a:r>
                      <a:r>
                        <a:rPr lang="en-GB" sz="1800" b="1" u="none" strike="noStrike" kern="1200" dirty="0">
                          <a:solidFill>
                            <a:schemeClr val="dk1"/>
                          </a:solidFill>
                          <a:effectLst/>
                          <a:latin typeface="Times New Roman" panose="02020603050405020304" pitchFamily="18" charset="0"/>
                          <a:ea typeface="+mn-ea"/>
                          <a:cs typeface="Times New Roman" panose="02020603050405020304" pitchFamily="18" charset="0"/>
                        </a:rPr>
                        <a:t>enforcing competition laws</a:t>
                      </a:r>
                      <a:r>
                        <a:rPr lang="en-GB" sz="1800" b="0" u="none" strike="noStrike" kern="1200" dirty="0">
                          <a:solidFill>
                            <a:schemeClr val="dk1"/>
                          </a:solidFill>
                          <a:effectLst/>
                          <a:latin typeface="Times New Roman" panose="02020603050405020304" pitchFamily="18" charset="0"/>
                          <a:ea typeface="+mn-ea"/>
                          <a:cs typeface="Times New Roman" panose="02020603050405020304" pitchFamily="18" charset="0"/>
                        </a:rPr>
                        <a:t> in sectors targeted by industrial policy. </a:t>
                      </a:r>
                      <a:endParaRPr lang="ro-RO" sz="18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dk1"/>
                          </a:solidFill>
                          <a:effectLst/>
                          <a:latin typeface="Times New Roman" panose="02020603050405020304" pitchFamily="18" charset="0"/>
                          <a:ea typeface="+mn-ea"/>
                          <a:cs typeface="Times New Roman" panose="02020603050405020304" pitchFamily="18" charset="0"/>
                        </a:rPr>
                        <a:t>Effective enforcement ensures that these sectors remain competitive, even in the presence of government intervention. </a:t>
                      </a:r>
                      <a:endParaRPr lang="ro-RO" sz="18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strike="noStrike" kern="1200" dirty="0">
                          <a:solidFill>
                            <a:schemeClr val="dk1"/>
                          </a:solidFill>
                          <a:effectLst/>
                          <a:latin typeface="Times New Roman" panose="02020603050405020304" pitchFamily="18" charset="0"/>
                          <a:ea typeface="+mn-ea"/>
                          <a:cs typeface="Times New Roman" panose="02020603050405020304" pitchFamily="18" charset="0"/>
                        </a:rPr>
                        <a:t>This enforcement role is particularly important in industries where the risk of anti-competitive behaviour is high, such as in markets with significant government subsidies or where there is a tendency toward natural monopolies.</a:t>
                      </a:r>
                      <a:endParaRPr lang="ro-RO" sz="1800" b="1" u="sng"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69176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Competition Council - a dual role</a:t>
            </a:r>
          </a:p>
        </p:txBody>
      </p:sp>
      <p:sp>
        <p:nvSpPr>
          <p:cNvPr id="8" name="Content Placeholder 2"/>
          <p:cNvSpPr txBox="1">
            <a:spLocks/>
          </p:cNvSpPr>
          <p:nvPr/>
        </p:nvSpPr>
        <p:spPr>
          <a:xfrm>
            <a:off x="267854" y="1878907"/>
            <a:ext cx="11526982" cy="440182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ro-RO" sz="2000" dirty="0">
                <a:solidFill>
                  <a:schemeClr val="tx1"/>
                </a:solidFill>
                <a:latin typeface="Times New Roman" panose="02020603050405020304" pitchFamily="18" charset="0"/>
                <a:cs typeface="Times New Roman" panose="02020603050405020304" pitchFamily="18" charset="0"/>
              </a:rPr>
              <a:t>T</a:t>
            </a:r>
            <a:r>
              <a:rPr lang="en-US" sz="2000" dirty="0">
                <a:solidFill>
                  <a:schemeClr val="tx1"/>
                </a:solidFill>
                <a:latin typeface="Times New Roman" panose="02020603050405020304" pitchFamily="18" charset="0"/>
                <a:cs typeface="Times New Roman" panose="02020603050405020304" pitchFamily="18" charset="0"/>
              </a:rPr>
              <a:t>he global nature of today's markets adds another layer of complexity to the relationship between industrial policy and competition policy. </a:t>
            </a:r>
            <a:endParaRPr lang="ro-RO"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Actions taken by one jurisdiction can have significant implications for global competition, especially in highly interconnected industries. </a:t>
            </a:r>
            <a:endParaRPr lang="ro-RO"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As such, there is a need for international </a:t>
            </a:r>
            <a:r>
              <a:rPr lang="en-US" sz="2000" b="1" dirty="0">
                <a:solidFill>
                  <a:schemeClr val="tx1"/>
                </a:solidFill>
                <a:latin typeface="Times New Roman" panose="02020603050405020304" pitchFamily="18" charset="0"/>
                <a:cs typeface="Times New Roman" panose="02020603050405020304" pitchFamily="18" charset="0"/>
              </a:rPr>
              <a:t>coordination among competition authorities </a:t>
            </a:r>
            <a:r>
              <a:rPr lang="en-US" sz="2000" dirty="0">
                <a:solidFill>
                  <a:schemeClr val="tx1"/>
                </a:solidFill>
                <a:latin typeface="Times New Roman" panose="02020603050405020304" pitchFamily="18" charset="0"/>
                <a:cs typeface="Times New Roman" panose="02020603050405020304" pitchFamily="18" charset="0"/>
              </a:rPr>
              <a:t>to ensure that industrial policies implemented in one country do not create unfair advantages in global markets.</a:t>
            </a:r>
            <a:endParaRPr lang="ro-RO"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In conclusion, </a:t>
            </a:r>
            <a:r>
              <a:rPr lang="en-US" sz="2000" b="1" dirty="0">
                <a:solidFill>
                  <a:schemeClr val="tx1"/>
                </a:solidFill>
                <a:latin typeface="Times New Roman" panose="02020603050405020304" pitchFamily="18" charset="0"/>
                <a:cs typeface="Times New Roman" panose="02020603050405020304" pitchFamily="18" charset="0"/>
              </a:rPr>
              <a:t>the role of competition authorities in reconciling industrial policy with competition principles is more critical than ever</a:t>
            </a:r>
            <a:r>
              <a:rPr lang="en-US" sz="2000" dirty="0">
                <a:solidFill>
                  <a:schemeClr val="tx1"/>
                </a:solidFill>
                <a:latin typeface="Times New Roman" panose="02020603050405020304" pitchFamily="18" charset="0"/>
                <a:cs typeface="Times New Roman" panose="02020603050405020304" pitchFamily="18" charset="0"/>
              </a:rPr>
              <a:t>. </a:t>
            </a:r>
            <a:endParaRPr lang="ro-RO"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As governments increasingly turn to industrial policy to address modern economic challenges, the expertise of competition authorities will be indispensable in ensuring that these policies are designed and implemented in a way that fosters, rather than hinders, competitive markets. </a:t>
            </a:r>
            <a:endParaRPr lang="ro-RO"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This delicate balancing act will be key to achieving sustainable economic growth in the years to come.</a:t>
            </a:r>
          </a:p>
        </p:txBody>
      </p:sp>
    </p:spTree>
    <p:extLst>
      <p:ext uri="{BB962C8B-B14F-4D97-AF65-F5344CB8AC3E}">
        <p14:creationId xmlns:p14="http://schemas.microsoft.com/office/powerpoint/2010/main" val="95550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6500" y="1145895"/>
            <a:ext cx="8877300" cy="5339572"/>
          </a:xfrm>
        </p:spPr>
        <p:txBody>
          <a:bodyPr>
            <a:normAutofit/>
          </a:bodyPr>
          <a:lstStyle/>
          <a:p>
            <a:pPr lvl="0">
              <a:spcBef>
                <a:spcPct val="0"/>
              </a:spcBef>
            </a:pPr>
            <a:r>
              <a:rPr lang="en-US" sz="4400" i="1" dirty="0">
                <a:solidFill>
                  <a:schemeClr val="accent1">
                    <a:lumMod val="50000"/>
                  </a:schemeClr>
                </a:solidFill>
                <a:latin typeface="+mj-lt"/>
                <a:ea typeface="+mj-ea"/>
                <a:cs typeface="+mj-cs"/>
              </a:rPr>
              <a:t>Topics</a:t>
            </a:r>
          </a:p>
          <a:p>
            <a:pPr lvl="0">
              <a:spcBef>
                <a:spcPts val="0"/>
              </a:spcBef>
            </a:pPr>
            <a:endParaRPr lang="en-US" sz="3200" dirty="0">
              <a:solidFill>
                <a:schemeClr val="tx1"/>
              </a:solidFill>
              <a:latin typeface="Calibri Light" panose="020F0302020204030204" pitchFamily="34" charset="0"/>
              <a:cs typeface="Calibri Light" panose="020F0302020204030204" pitchFamily="34" charset="0"/>
            </a:endParaRPr>
          </a:p>
          <a:p>
            <a:pPr marL="228600" lvl="0" indent="-228600">
              <a:buFont typeface="Arial" panose="020B0604020202020204" pitchFamily="34" charset="0"/>
              <a:buChar char="•"/>
            </a:pPr>
            <a:r>
              <a:rPr lang="en-US" sz="3200" dirty="0">
                <a:solidFill>
                  <a:schemeClr val="tx1"/>
                </a:solidFill>
                <a:latin typeface="Calibri" panose="020F0502020204030204"/>
              </a:rPr>
              <a:t>Supporting business: Government tools</a:t>
            </a:r>
          </a:p>
          <a:p>
            <a:pPr marL="228600" lvl="0" indent="-228600">
              <a:buFont typeface="Arial" panose="020B0604020202020204" pitchFamily="34" charset="0"/>
              <a:buChar char="•"/>
            </a:pPr>
            <a:r>
              <a:rPr lang="en-US" sz="3200" dirty="0">
                <a:solidFill>
                  <a:schemeClr val="tx1"/>
                </a:solidFill>
                <a:latin typeface="Calibri" panose="020F0502020204030204"/>
              </a:rPr>
              <a:t>State aid – an instrument at hand</a:t>
            </a:r>
          </a:p>
          <a:p>
            <a:pPr marL="228600" lvl="0" indent="-228600">
              <a:buFont typeface="Arial" panose="020B0604020202020204" pitchFamily="34" charset="0"/>
              <a:buChar char="•"/>
            </a:pPr>
            <a:r>
              <a:rPr lang="en-US" sz="3200" dirty="0">
                <a:solidFill>
                  <a:schemeClr val="tx1"/>
                </a:solidFill>
                <a:latin typeface="Calibri" panose="020F0502020204030204"/>
              </a:rPr>
              <a:t>State aid in EU</a:t>
            </a:r>
            <a:endParaRPr lang="ro-RO" sz="3200" dirty="0">
              <a:solidFill>
                <a:schemeClr val="tx1"/>
              </a:solidFill>
              <a:latin typeface="Calibri" panose="020F0502020204030204"/>
            </a:endParaRPr>
          </a:p>
          <a:p>
            <a:pPr marL="228600" lvl="0" indent="-228600">
              <a:buFont typeface="Arial" panose="020B0604020202020204" pitchFamily="34" charset="0"/>
              <a:buChar char="•"/>
            </a:pPr>
            <a:r>
              <a:rPr lang="en-US" sz="3200" dirty="0">
                <a:solidFill>
                  <a:schemeClr val="tx1"/>
                </a:solidFill>
                <a:latin typeface="Calibri" panose="020F0502020204030204"/>
              </a:rPr>
              <a:t>Romania – state aid policy after accession (national and local level)</a:t>
            </a:r>
          </a:p>
          <a:p>
            <a:pPr marL="228600" lvl="0" indent="-228600">
              <a:buFont typeface="Arial" panose="020B0604020202020204" pitchFamily="34" charset="0"/>
              <a:buChar char="•"/>
            </a:pPr>
            <a:r>
              <a:rPr lang="ro-RO" sz="3200" dirty="0">
                <a:solidFill>
                  <a:schemeClr val="tx1"/>
                </a:solidFill>
                <a:latin typeface="Calibri" panose="020F0502020204030204"/>
              </a:rPr>
              <a:t>Industrial policy vs. </a:t>
            </a:r>
            <a:r>
              <a:rPr lang="ro-RO" sz="3200" dirty="0" err="1">
                <a:solidFill>
                  <a:schemeClr val="tx1"/>
                </a:solidFill>
                <a:latin typeface="Calibri" panose="020F0502020204030204"/>
              </a:rPr>
              <a:t>competition</a:t>
            </a:r>
            <a:r>
              <a:rPr lang="ro-RO" sz="3200" dirty="0">
                <a:solidFill>
                  <a:schemeClr val="tx1"/>
                </a:solidFill>
                <a:latin typeface="Calibri" panose="020F0502020204030204"/>
              </a:rPr>
              <a:t> policy</a:t>
            </a:r>
          </a:p>
          <a:p>
            <a:pPr marL="228600" lvl="0" indent="-228600">
              <a:buFont typeface="Arial" panose="020B0604020202020204" pitchFamily="34" charset="0"/>
              <a:buChar char="•"/>
            </a:pPr>
            <a:r>
              <a:rPr lang="ro-RO" sz="3200" dirty="0">
                <a:solidFill>
                  <a:schemeClr val="tx1"/>
                </a:solidFill>
                <a:latin typeface="Calibri" panose="020F0502020204030204"/>
              </a:rPr>
              <a:t>Competition Council - </a:t>
            </a:r>
            <a:r>
              <a:rPr lang="en-GB" sz="3200" dirty="0">
                <a:solidFill>
                  <a:schemeClr val="tx1"/>
                </a:solidFill>
                <a:latin typeface="Calibri" panose="020F0502020204030204"/>
              </a:rPr>
              <a:t>a dual role</a:t>
            </a:r>
            <a:endParaRPr lang="en-US" sz="3200" dirty="0">
              <a:solidFill>
                <a:schemeClr val="tx1"/>
              </a:solidFill>
              <a:latin typeface="Calibri" panose="020F0502020204030204"/>
            </a:endParaRPr>
          </a:p>
        </p:txBody>
      </p:sp>
    </p:spTree>
    <p:extLst>
      <p:ext uri="{BB962C8B-B14F-4D97-AF65-F5344CB8AC3E}">
        <p14:creationId xmlns:p14="http://schemas.microsoft.com/office/powerpoint/2010/main" val="28055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153136" y="2450658"/>
            <a:ext cx="7206205" cy="824977"/>
          </a:xfrm>
        </p:spPr>
        <p:txBody>
          <a:bodyPr>
            <a:normAutofit/>
          </a:bodyPr>
          <a:lstStyle/>
          <a:p>
            <a:pPr marL="0" indent="0">
              <a:buNone/>
            </a:pPr>
            <a:r>
              <a:rPr lang="en-US" sz="4400" dirty="0">
                <a:solidFill>
                  <a:schemeClr val="accent2">
                    <a:lumMod val="75000"/>
                  </a:schemeClr>
                </a:solidFill>
                <a:effectLst>
                  <a:outerShdw blurRad="38100" dist="38100" dir="2700000" algn="tl">
                    <a:srgbClr val="000000">
                      <a:alpha val="43137"/>
                    </a:srgbClr>
                  </a:outerShdw>
                </a:effectLst>
                <a:latin typeface="+mj-lt"/>
                <a:ea typeface="+mj-ea"/>
                <a:cs typeface="+mj-cs"/>
              </a:rPr>
              <a:t>Thank you for your attention!</a:t>
            </a:r>
          </a:p>
          <a:p>
            <a:pPr marL="0" indent="0">
              <a:buNone/>
            </a:pPr>
            <a:endParaRPr lang="en-US" sz="4400" dirty="0">
              <a:solidFill>
                <a:schemeClr val="accent1">
                  <a:lumMod val="50000"/>
                </a:schemeClr>
              </a:solidFill>
              <a:latin typeface="+mj-lt"/>
              <a:ea typeface="+mj-ea"/>
              <a:cs typeface="+mj-cs"/>
            </a:endParaRPr>
          </a:p>
        </p:txBody>
      </p:sp>
      <p:sp>
        <p:nvSpPr>
          <p:cNvPr id="5" name="Rectangle 4"/>
          <p:cNvSpPr/>
          <p:nvPr/>
        </p:nvSpPr>
        <p:spPr>
          <a:xfrm>
            <a:off x="7099139" y="4159131"/>
            <a:ext cx="4487119" cy="1692771"/>
          </a:xfrm>
          <a:prstGeom prst="rect">
            <a:avLst/>
          </a:prstGeom>
        </p:spPr>
        <p:txBody>
          <a:bodyPr wrap="square">
            <a:spAutoFit/>
          </a:bodyPr>
          <a:lstStyle/>
          <a:p>
            <a:r>
              <a:rPr lang="en-US" sz="2400" b="1" i="1" dirty="0"/>
              <a:t>László </a:t>
            </a:r>
            <a:r>
              <a:rPr lang="hu-HU" sz="2400" b="1" i="1" dirty="0"/>
              <a:t>GYERKÓ</a:t>
            </a:r>
            <a:endParaRPr lang="en-US" sz="2400" dirty="0"/>
          </a:p>
          <a:p>
            <a:r>
              <a:rPr lang="en-US" sz="2000" dirty="0"/>
              <a:t>Romanian Competition Council</a:t>
            </a:r>
            <a:r>
              <a:rPr lang="hu-HU" sz="2000" dirty="0"/>
              <a:t>, Competition </a:t>
            </a:r>
            <a:r>
              <a:rPr lang="en-US" sz="2000" dirty="0"/>
              <a:t>Councilor,</a:t>
            </a:r>
            <a:endParaRPr lang="hu-HU" sz="2000" dirty="0"/>
          </a:p>
          <a:p>
            <a:r>
              <a:rPr lang="en-US" sz="2000" dirty="0"/>
              <a:t>member of the RCC Board </a:t>
            </a:r>
            <a:r>
              <a:rPr lang="en-US" sz="2000" dirty="0">
                <a:hlinkClick r:id="rId3"/>
              </a:rPr>
              <a:t>laszlo.gyerko@consiliulconcurentei.ro</a:t>
            </a:r>
            <a:r>
              <a:rPr lang="en-US" sz="2000" dirty="0"/>
              <a:t> </a:t>
            </a:r>
          </a:p>
        </p:txBody>
      </p:sp>
    </p:spTree>
    <p:extLst>
      <p:ext uri="{BB962C8B-B14F-4D97-AF65-F5344CB8AC3E}">
        <p14:creationId xmlns:p14="http://schemas.microsoft.com/office/powerpoint/2010/main" val="3160518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itle 1"/>
          <p:cNvSpPr txBox="1">
            <a:spLocks/>
          </p:cNvSpPr>
          <p:nvPr/>
        </p:nvSpPr>
        <p:spPr>
          <a:xfrm>
            <a:off x="722454" y="310087"/>
            <a:ext cx="10515600" cy="8353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i="1" dirty="0">
                <a:solidFill>
                  <a:schemeClr val="accent1">
                    <a:lumMod val="50000"/>
                  </a:schemeClr>
                </a:solidFill>
              </a:rPr>
              <a:t>Supporting business: Government tools</a:t>
            </a:r>
            <a:r>
              <a:rPr lang="ro-RO" i="1" dirty="0">
                <a:solidFill>
                  <a:schemeClr val="accent1">
                    <a:lumMod val="50000"/>
                  </a:schemeClr>
                </a:solidFill>
              </a:rPr>
              <a:t> (1)</a:t>
            </a:r>
            <a:endParaRPr lang="en-US" i="1" dirty="0">
              <a:solidFill>
                <a:schemeClr val="accent1">
                  <a:lumMod val="50000"/>
                </a:schemeClr>
              </a:solidFill>
            </a:endParaRPr>
          </a:p>
        </p:txBody>
      </p:sp>
      <p:sp>
        <p:nvSpPr>
          <p:cNvPr id="49" name="Content Placeholder 2"/>
          <p:cNvSpPr txBox="1">
            <a:spLocks/>
          </p:cNvSpPr>
          <p:nvPr/>
        </p:nvSpPr>
        <p:spPr>
          <a:xfrm>
            <a:off x="507999" y="1145464"/>
            <a:ext cx="11305309" cy="50314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3200" b="1" dirty="0">
                <a:solidFill>
                  <a:srgbClr val="0070C0"/>
                </a:solidFill>
                <a:latin typeface="Times New Roman" panose="02020603050405020304" pitchFamily="18" charset="0"/>
                <a:cs typeface="Times New Roman" panose="02020603050405020304" pitchFamily="18" charset="0"/>
              </a:rPr>
              <a:t>Administrative instruments</a:t>
            </a:r>
            <a:r>
              <a:rPr lang="ro-RO" sz="3200" b="1" dirty="0">
                <a:solidFill>
                  <a:srgbClr val="0070C0"/>
                </a:solidFill>
                <a:latin typeface="Times New Roman" panose="02020603050405020304" pitchFamily="18" charset="0"/>
                <a:cs typeface="Times New Roman" panose="02020603050405020304" pitchFamily="18" charset="0"/>
              </a:rPr>
              <a:t>:</a:t>
            </a:r>
            <a:endParaRPr lang="en-US" sz="3200" b="1" dirty="0">
              <a:solidFill>
                <a:srgbClr val="0070C0"/>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Regulatory Simplification.</a:t>
            </a:r>
            <a:endParaRPr lang="ro-RO"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Educational System.</a:t>
            </a:r>
          </a:p>
          <a:p>
            <a:pPr lvl="0"/>
            <a:r>
              <a:rPr lang="en-US" dirty="0">
                <a:solidFill>
                  <a:prstClr val="black"/>
                </a:solidFill>
                <a:latin typeface="Times New Roman" panose="02020603050405020304" pitchFamily="18" charset="0"/>
                <a:cs typeface="Times New Roman" panose="02020603050405020304" pitchFamily="18" charset="0"/>
              </a:rPr>
              <a:t>Health System. </a:t>
            </a:r>
          </a:p>
          <a:p>
            <a:pPr lvl="0"/>
            <a:r>
              <a:rPr lang="en-US" dirty="0">
                <a:solidFill>
                  <a:prstClr val="black"/>
                </a:solidFill>
                <a:latin typeface="Times New Roman" panose="02020603050405020304" pitchFamily="18" charset="0"/>
                <a:cs typeface="Times New Roman" panose="02020603050405020304" pitchFamily="18" charset="0"/>
              </a:rPr>
              <a:t>Judicial System.</a:t>
            </a:r>
            <a:endParaRPr lang="ro-RO"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Antitrust Agency.</a:t>
            </a:r>
          </a:p>
          <a:p>
            <a:pPr lvl="0"/>
            <a:r>
              <a:rPr lang="en-US" dirty="0">
                <a:solidFill>
                  <a:prstClr val="black"/>
                </a:solidFill>
                <a:latin typeface="Times New Roman" panose="02020603050405020304" pitchFamily="18" charset="0"/>
                <a:cs typeface="Times New Roman" panose="02020603050405020304" pitchFamily="18" charset="0"/>
              </a:rPr>
              <a:t>Infrastructure Investments.</a:t>
            </a:r>
          </a:p>
          <a:p>
            <a:pPr lvl="0"/>
            <a:r>
              <a:rPr lang="en-US" dirty="0">
                <a:solidFill>
                  <a:prstClr val="black"/>
                </a:solidFill>
                <a:latin typeface="Times New Roman" panose="02020603050405020304" pitchFamily="18" charset="0"/>
                <a:cs typeface="Times New Roman" panose="02020603050405020304" pitchFamily="18" charset="0"/>
              </a:rPr>
              <a:t>Public Procurement Programs.</a:t>
            </a:r>
            <a:endParaRPr lang="ro-RO"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Access to Export Markets.</a:t>
            </a:r>
          </a:p>
        </p:txBody>
      </p:sp>
    </p:spTree>
    <p:extLst>
      <p:ext uri="{BB962C8B-B14F-4D97-AF65-F5344CB8AC3E}">
        <p14:creationId xmlns:p14="http://schemas.microsoft.com/office/powerpoint/2010/main" val="403911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0" y="304230"/>
            <a:ext cx="10515600" cy="903109"/>
          </a:xfrm>
        </p:spPr>
        <p:txBody>
          <a:bodyPr>
            <a:normAutofit/>
          </a:bodyPr>
          <a:lstStyle/>
          <a:p>
            <a:r>
              <a:rPr lang="en-US" i="1" dirty="0">
                <a:solidFill>
                  <a:schemeClr val="accent1">
                    <a:lumMod val="50000"/>
                  </a:schemeClr>
                </a:solidFill>
              </a:rPr>
              <a:t>Supporting business: Government tools</a:t>
            </a:r>
            <a:r>
              <a:rPr lang="ro-RO" i="1" dirty="0">
                <a:solidFill>
                  <a:schemeClr val="accent1">
                    <a:lumMod val="50000"/>
                  </a:schemeClr>
                </a:solidFill>
              </a:rPr>
              <a:t> (2)</a:t>
            </a:r>
            <a:endParaRPr lang="en-US" i="1" dirty="0">
              <a:solidFill>
                <a:schemeClr val="accent1">
                  <a:lumMod val="50000"/>
                </a:schemeClr>
              </a:solidFill>
            </a:endParaRPr>
          </a:p>
        </p:txBody>
      </p:sp>
      <p:sp>
        <p:nvSpPr>
          <p:cNvPr id="3" name="Content Placeholder 2"/>
          <p:cNvSpPr txBox="1">
            <a:spLocks/>
          </p:cNvSpPr>
          <p:nvPr/>
        </p:nvSpPr>
        <p:spPr>
          <a:xfrm>
            <a:off x="508000" y="1354238"/>
            <a:ext cx="11277600" cy="5272339"/>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3200" b="1" dirty="0">
                <a:solidFill>
                  <a:srgbClr val="0070C0"/>
                </a:solidFill>
                <a:latin typeface="Times New Roman" panose="02020603050405020304" pitchFamily="18" charset="0"/>
                <a:cs typeface="Times New Roman" panose="02020603050405020304" pitchFamily="18" charset="0"/>
              </a:rPr>
              <a:t>State aid:</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Tax Incentives.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Grants, Subsidies or Capital infusion.</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Loan Guarantees.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Business Advisory Services.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Workforce Development Programs.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Research and Development and Innovation (R&amp;D&amp;I) Support.</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Small Business Assistance Programs.</a:t>
            </a:r>
          </a:p>
        </p:txBody>
      </p:sp>
    </p:spTree>
    <p:extLst>
      <p:ext uri="{BB962C8B-B14F-4D97-AF65-F5344CB8AC3E}">
        <p14:creationId xmlns:p14="http://schemas.microsoft.com/office/powerpoint/2010/main" val="1610752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0" y="304230"/>
            <a:ext cx="10515600" cy="903109"/>
          </a:xfrm>
        </p:spPr>
        <p:txBody>
          <a:bodyPr>
            <a:normAutofit/>
          </a:bodyPr>
          <a:lstStyle/>
          <a:p>
            <a:r>
              <a:rPr lang="en-US" i="1" dirty="0">
                <a:solidFill>
                  <a:schemeClr val="accent1">
                    <a:lumMod val="50000"/>
                  </a:schemeClr>
                </a:solidFill>
              </a:rPr>
              <a:t>State aid – an instrument at hand (1)</a:t>
            </a:r>
          </a:p>
        </p:txBody>
      </p:sp>
      <p:sp>
        <p:nvSpPr>
          <p:cNvPr id="3" name="Content Placeholder 2"/>
          <p:cNvSpPr txBox="1">
            <a:spLocks/>
          </p:cNvSpPr>
          <p:nvPr/>
        </p:nvSpPr>
        <p:spPr>
          <a:xfrm>
            <a:off x="508000" y="1354238"/>
            <a:ext cx="11277600" cy="4629873"/>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Aft>
                <a:spcPts val="1200"/>
              </a:spcAft>
            </a:pPr>
            <a:r>
              <a:rPr lang="en-US" sz="3200" dirty="0">
                <a:solidFill>
                  <a:srgbClr val="5B9BD5">
                    <a:lumMod val="50000"/>
                  </a:srgbClr>
                </a:solidFill>
                <a:latin typeface="Times New Roman" panose="02020603050405020304" pitchFamily="18" charset="0"/>
                <a:cs typeface="Times New Roman" panose="02020603050405020304" pitchFamily="18" charset="0"/>
              </a:rPr>
              <a:t>State aid </a:t>
            </a:r>
            <a:r>
              <a:rPr lang="ro-RO" sz="3200" dirty="0">
                <a:solidFill>
                  <a:srgbClr val="5B9BD5">
                    <a:lumMod val="50000"/>
                  </a:srgbClr>
                </a:solidFill>
                <a:latin typeface="Times New Roman" panose="02020603050405020304" pitchFamily="18" charset="0"/>
                <a:cs typeface="Times New Roman" panose="02020603050405020304" pitchFamily="18" charset="0"/>
              </a:rPr>
              <a:t>-</a:t>
            </a:r>
            <a:r>
              <a:rPr lang="en-US" sz="3200" dirty="0">
                <a:solidFill>
                  <a:srgbClr val="5B9BD5">
                    <a:lumMod val="50000"/>
                  </a:srgbClr>
                </a:solidFill>
                <a:latin typeface="Times New Roman" panose="02020603050405020304" pitchFamily="18" charset="0"/>
                <a:cs typeface="Times New Roman" panose="02020603050405020304" pitchFamily="18" charset="0"/>
              </a:rPr>
              <a:t> a versatile and vital tool for governments </a:t>
            </a:r>
            <a:r>
              <a:rPr lang="en-US" sz="3200" b="1" dirty="0">
                <a:solidFill>
                  <a:srgbClr val="5B9BD5">
                    <a:lumMod val="50000"/>
                  </a:srgbClr>
                </a:solidFill>
                <a:latin typeface="Times New Roman" panose="02020603050405020304" pitchFamily="18" charset="0"/>
                <a:cs typeface="Times New Roman" panose="02020603050405020304" pitchFamily="18" charset="0"/>
              </a:rPr>
              <a:t>to </a:t>
            </a:r>
            <a:r>
              <a:rPr lang="en-US" sz="3200" b="1" i="1" dirty="0">
                <a:solidFill>
                  <a:srgbClr val="5B9BD5">
                    <a:lumMod val="50000"/>
                  </a:srgbClr>
                </a:solidFill>
                <a:latin typeface="Times New Roman" panose="02020603050405020304" pitchFamily="18" charset="0"/>
                <a:cs typeface="Times New Roman" panose="02020603050405020304" pitchFamily="18" charset="0"/>
              </a:rPr>
              <a:t>support businesses</a:t>
            </a:r>
            <a:r>
              <a:rPr lang="en-US" sz="3200" b="1" dirty="0">
                <a:solidFill>
                  <a:srgbClr val="5B9BD5">
                    <a:lumMod val="50000"/>
                  </a:srgbClr>
                </a:solidFill>
                <a:latin typeface="Times New Roman" panose="02020603050405020304" pitchFamily="18" charset="0"/>
                <a:cs typeface="Times New Roman" panose="02020603050405020304" pitchFamily="18" charset="0"/>
              </a:rPr>
              <a:t>, </a:t>
            </a:r>
            <a:r>
              <a:rPr lang="en-US" sz="3200" b="1" i="1" dirty="0">
                <a:solidFill>
                  <a:srgbClr val="5B9BD5">
                    <a:lumMod val="50000"/>
                  </a:srgbClr>
                </a:solidFill>
                <a:latin typeface="Times New Roman" panose="02020603050405020304" pitchFamily="18" charset="0"/>
                <a:cs typeface="Times New Roman" panose="02020603050405020304" pitchFamily="18" charset="0"/>
              </a:rPr>
              <a:t>drive innovation</a:t>
            </a:r>
            <a:r>
              <a:rPr lang="en-US" sz="3200" b="1" dirty="0">
                <a:solidFill>
                  <a:srgbClr val="5B9BD5">
                    <a:lumMod val="50000"/>
                  </a:srgbClr>
                </a:solidFill>
                <a:latin typeface="Times New Roman" panose="02020603050405020304" pitchFamily="18" charset="0"/>
                <a:cs typeface="Times New Roman" panose="02020603050405020304" pitchFamily="18" charset="0"/>
              </a:rPr>
              <a:t>, </a:t>
            </a:r>
            <a:r>
              <a:rPr lang="en-US" sz="3200" dirty="0">
                <a:solidFill>
                  <a:srgbClr val="5B9BD5">
                    <a:lumMod val="50000"/>
                  </a:srgbClr>
                </a:solidFill>
                <a:latin typeface="Times New Roman" panose="02020603050405020304" pitchFamily="18" charset="0"/>
                <a:cs typeface="Times New Roman" panose="02020603050405020304" pitchFamily="18" charset="0"/>
              </a:rPr>
              <a:t>and</a:t>
            </a:r>
            <a:r>
              <a:rPr lang="en-US" sz="3200" b="1" dirty="0">
                <a:solidFill>
                  <a:srgbClr val="5B9BD5">
                    <a:lumMod val="50000"/>
                  </a:srgbClr>
                </a:solidFill>
                <a:latin typeface="Times New Roman" panose="02020603050405020304" pitchFamily="18" charset="0"/>
                <a:cs typeface="Times New Roman" panose="02020603050405020304" pitchFamily="18" charset="0"/>
              </a:rPr>
              <a:t> </a:t>
            </a:r>
            <a:r>
              <a:rPr lang="en-US" sz="3200" b="1" i="1" dirty="0">
                <a:solidFill>
                  <a:srgbClr val="5B9BD5">
                    <a:lumMod val="50000"/>
                  </a:srgbClr>
                </a:solidFill>
                <a:latin typeface="Times New Roman" panose="02020603050405020304" pitchFamily="18" charset="0"/>
                <a:cs typeface="Times New Roman" panose="02020603050405020304" pitchFamily="18" charset="0"/>
              </a:rPr>
              <a:t>achieve policy objectives</a:t>
            </a:r>
            <a:r>
              <a:rPr lang="en-US" sz="3200" dirty="0">
                <a:solidFill>
                  <a:srgbClr val="5B9BD5">
                    <a:lumMod val="50000"/>
                  </a:srgbClr>
                </a:solidFill>
                <a:latin typeface="Times New Roman" panose="02020603050405020304" pitchFamily="18" charset="0"/>
                <a:cs typeface="Times New Roman" panose="02020603050405020304" pitchFamily="18" charset="0"/>
              </a:rPr>
              <a:t>, while the EU rules ensure that aid is </a:t>
            </a:r>
            <a:r>
              <a:rPr lang="en-US" sz="3200" b="1" i="1" dirty="0">
                <a:solidFill>
                  <a:srgbClr val="5B9BD5">
                    <a:lumMod val="50000"/>
                  </a:srgbClr>
                </a:solidFill>
                <a:latin typeface="Times New Roman" panose="02020603050405020304" pitchFamily="18" charset="0"/>
                <a:cs typeface="Times New Roman" panose="02020603050405020304" pitchFamily="18" charset="0"/>
              </a:rPr>
              <a:t>used responsibly and effectively</a:t>
            </a:r>
            <a:r>
              <a:rPr lang="en-US" sz="3200" b="1" dirty="0">
                <a:solidFill>
                  <a:srgbClr val="5B9BD5">
                    <a:lumMod val="50000"/>
                  </a:srgbClr>
                </a:solidFill>
                <a:latin typeface="Times New Roman" panose="02020603050405020304" pitchFamily="18" charset="0"/>
                <a:cs typeface="Times New Roman" panose="02020603050405020304" pitchFamily="18" charset="0"/>
              </a:rPr>
              <a:t>.</a:t>
            </a:r>
          </a:p>
          <a:p>
            <a:pPr marL="228600" lvl="0" indent="-228600">
              <a:spcBef>
                <a:spcPts val="1200"/>
              </a:spcBef>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Financial Support for Businesses.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Encourages Regional Development.</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Promotes Innovation and Research.</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Supports Job Creation and Retention.</a:t>
            </a:r>
          </a:p>
        </p:txBody>
      </p:sp>
    </p:spTree>
    <p:extLst>
      <p:ext uri="{BB962C8B-B14F-4D97-AF65-F5344CB8AC3E}">
        <p14:creationId xmlns:p14="http://schemas.microsoft.com/office/powerpoint/2010/main" val="3172751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0" y="304230"/>
            <a:ext cx="10515600" cy="903109"/>
          </a:xfrm>
        </p:spPr>
        <p:txBody>
          <a:bodyPr>
            <a:normAutofit/>
          </a:bodyPr>
          <a:lstStyle/>
          <a:p>
            <a:r>
              <a:rPr lang="en-US" i="1" dirty="0">
                <a:solidFill>
                  <a:schemeClr val="accent1">
                    <a:lumMod val="50000"/>
                  </a:schemeClr>
                </a:solidFill>
              </a:rPr>
              <a:t>State aid – an instrument at hand (2)</a:t>
            </a:r>
          </a:p>
        </p:txBody>
      </p:sp>
      <p:sp>
        <p:nvSpPr>
          <p:cNvPr id="3" name="Content Placeholder 2"/>
          <p:cNvSpPr txBox="1">
            <a:spLocks/>
          </p:cNvSpPr>
          <p:nvPr/>
        </p:nvSpPr>
        <p:spPr>
          <a:xfrm>
            <a:off x="508000" y="1655180"/>
            <a:ext cx="11277600" cy="4328931"/>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Boosts Small and Medium-Sized Enterprises.</a:t>
            </a:r>
            <a:endParaRPr lang="ro-RO" sz="2800" dirty="0">
              <a:solidFill>
                <a:prstClr val="black"/>
              </a:solidFill>
              <a:latin typeface="Times New Roman" panose="02020603050405020304" pitchFamily="18" charset="0"/>
              <a:cs typeface="Times New Roman" panose="02020603050405020304" pitchFamily="18" charset="0"/>
            </a:endParaRP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Environmental and Sustainability Initiatives.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rPr>
              <a:t>Crisis and Recovery Tool.</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rPr>
              <a:t>Facilitates Infrastructure Development.</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rPr>
              <a:t>Fosters Competitiveness.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rPr>
              <a:t>Complies with EU State Aid Regulations.</a:t>
            </a:r>
          </a:p>
          <a:p>
            <a:pPr marL="228600" lvl="0" indent="-228600">
              <a:buFont typeface="Arial" panose="020B0604020202020204" pitchFamily="34" charset="0"/>
              <a:buChar char="•"/>
            </a:pPr>
            <a:r>
              <a:rPr lang="en-US" sz="2800" dirty="0">
                <a:solidFill>
                  <a:prstClr val="black"/>
                </a:solidFill>
                <a:latin typeface="Times New Roman" panose="02020603050405020304" pitchFamily="18" charset="0"/>
                <a:ea typeface="Times New Roman" panose="02020603050405020304" pitchFamily="18" charset="0"/>
              </a:rPr>
              <a:t>Public-Private Partnerships.</a:t>
            </a:r>
            <a:endParaRPr lang="en-US"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13063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State aid </a:t>
            </a:r>
            <a:r>
              <a:rPr lang="ro-RO" i="1" dirty="0">
                <a:solidFill>
                  <a:schemeClr val="accent1">
                    <a:lumMod val="50000"/>
                  </a:schemeClr>
                </a:solidFill>
              </a:rPr>
              <a:t>in EU (1)</a:t>
            </a:r>
            <a:endParaRPr lang="en-US" i="1" dirty="0">
              <a:solidFill>
                <a:schemeClr val="accent1">
                  <a:lumMod val="50000"/>
                </a:schemeClr>
              </a:solidFill>
            </a:endParaRPr>
          </a:p>
        </p:txBody>
      </p:sp>
      <p:sp>
        <p:nvSpPr>
          <p:cNvPr id="3" name="Content Placeholder 3"/>
          <p:cNvSpPr txBox="1">
            <a:spLocks/>
          </p:cNvSpPr>
          <p:nvPr/>
        </p:nvSpPr>
        <p:spPr>
          <a:xfrm>
            <a:off x="228600" y="5753259"/>
            <a:ext cx="2727036" cy="27492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latin typeface="Times New Roman" panose="02020603050405020304" pitchFamily="18" charset="0"/>
                <a:cs typeface="Times New Roman" panose="02020603050405020304" pitchFamily="18" charset="0"/>
              </a:rPr>
              <a:t>Source – EC Scoreboard State </a:t>
            </a:r>
            <a:r>
              <a:rPr lang="ro-RO" sz="1200" dirty="0">
                <a:latin typeface="Times New Roman" panose="02020603050405020304" pitchFamily="18" charset="0"/>
                <a:cs typeface="Times New Roman" panose="02020603050405020304" pitchFamily="18" charset="0"/>
              </a:rPr>
              <a:t>a</a:t>
            </a:r>
            <a:r>
              <a:rPr lang="en-US" sz="1200" dirty="0">
                <a:latin typeface="Times New Roman" panose="02020603050405020304" pitchFamily="18" charset="0"/>
                <a:cs typeface="Times New Roman" panose="02020603050405020304" pitchFamily="18" charset="0"/>
              </a:rPr>
              <a:t>id data</a:t>
            </a:r>
          </a:p>
        </p:txBody>
      </p:sp>
      <p:pic>
        <p:nvPicPr>
          <p:cNvPr id="4" name="Imagin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2008907"/>
            <a:ext cx="5996709" cy="3519056"/>
          </a:xfrm>
          <a:prstGeom prst="rect">
            <a:avLst/>
          </a:prstGeom>
          <a:noFill/>
          <a:ln>
            <a:noFill/>
          </a:ln>
        </p:spPr>
      </p:pic>
      <p:pic>
        <p:nvPicPr>
          <p:cNvPr id="5" name="Imagine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5309" y="2008907"/>
            <a:ext cx="5764069" cy="3519056"/>
          </a:xfrm>
          <a:prstGeom prst="rect">
            <a:avLst/>
          </a:prstGeom>
          <a:noFill/>
          <a:ln>
            <a:noFill/>
          </a:ln>
        </p:spPr>
      </p:pic>
      <p:sp>
        <p:nvSpPr>
          <p:cNvPr id="6" name="Rounded Rectangle 5"/>
          <p:cNvSpPr/>
          <p:nvPr/>
        </p:nvSpPr>
        <p:spPr>
          <a:xfrm>
            <a:off x="5319424" y="5311470"/>
            <a:ext cx="190830" cy="15107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7" name="Rounded Rectangle 6"/>
          <p:cNvSpPr/>
          <p:nvPr/>
        </p:nvSpPr>
        <p:spPr>
          <a:xfrm>
            <a:off x="11069541" y="5311469"/>
            <a:ext cx="246591" cy="15107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477162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(1)</a:t>
            </a:r>
            <a:endParaRPr lang="en-US" i="1" dirty="0">
              <a:solidFill>
                <a:schemeClr val="accent1">
                  <a:lumMod val="50000"/>
                </a:schemeClr>
              </a:solidFill>
            </a:endParaRPr>
          </a:p>
        </p:txBody>
      </p:sp>
      <p:pic>
        <p:nvPicPr>
          <p:cNvPr id="3" name="Imagin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828" y="1612855"/>
            <a:ext cx="6197099" cy="4243935"/>
          </a:xfrm>
          <a:prstGeom prst="rect">
            <a:avLst/>
          </a:prstGeom>
          <a:noFill/>
          <a:ln>
            <a:noFill/>
          </a:ln>
        </p:spPr>
      </p:pic>
      <p:sp>
        <p:nvSpPr>
          <p:cNvPr id="4" name="Content Placeholder 3"/>
          <p:cNvSpPr txBox="1">
            <a:spLocks/>
          </p:cNvSpPr>
          <p:nvPr/>
        </p:nvSpPr>
        <p:spPr>
          <a:xfrm>
            <a:off x="145828" y="6021700"/>
            <a:ext cx="2727036" cy="27492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latin typeface="Times New Roman" panose="02020603050405020304" pitchFamily="18" charset="0"/>
                <a:cs typeface="Times New Roman" panose="02020603050405020304" pitchFamily="18" charset="0"/>
              </a:rPr>
              <a:t>Source – EC Scoreboard State </a:t>
            </a:r>
            <a:r>
              <a:rPr lang="ro-RO" sz="1200" dirty="0">
                <a:latin typeface="Times New Roman" panose="02020603050405020304" pitchFamily="18" charset="0"/>
                <a:cs typeface="Times New Roman" panose="02020603050405020304" pitchFamily="18" charset="0"/>
              </a:rPr>
              <a:t>a</a:t>
            </a:r>
            <a:r>
              <a:rPr lang="en-US" sz="1200" dirty="0">
                <a:latin typeface="Times New Roman" panose="02020603050405020304" pitchFamily="18" charset="0"/>
                <a:cs typeface="Times New Roman" panose="02020603050405020304" pitchFamily="18" charset="0"/>
              </a:rPr>
              <a:t>id data</a:t>
            </a:r>
          </a:p>
        </p:txBody>
      </p:sp>
      <p:pic>
        <p:nvPicPr>
          <p:cNvPr id="5" name="Imagine 3"/>
          <p:cNvPicPr/>
          <p:nvPr/>
        </p:nvPicPr>
        <p:blipFill>
          <a:blip r:embed="rId4">
            <a:extLst>
              <a:ext uri="{28A0092B-C50C-407E-A947-70E740481C1C}">
                <a14:useLocalDpi xmlns:a14="http://schemas.microsoft.com/office/drawing/2010/main" val="0"/>
              </a:ext>
            </a:extLst>
          </a:blip>
          <a:srcRect/>
          <a:stretch>
            <a:fillRect/>
          </a:stretch>
        </p:blipFill>
        <p:spPr bwMode="auto">
          <a:xfrm>
            <a:off x="6342927" y="2110566"/>
            <a:ext cx="5731510" cy="3248512"/>
          </a:xfrm>
          <a:prstGeom prst="rect">
            <a:avLst/>
          </a:prstGeom>
          <a:noFill/>
          <a:ln>
            <a:noFill/>
          </a:ln>
        </p:spPr>
      </p:pic>
    </p:spTree>
    <p:extLst>
      <p:ext uri="{BB962C8B-B14F-4D97-AF65-F5344CB8AC3E}">
        <p14:creationId xmlns:p14="http://schemas.microsoft.com/office/powerpoint/2010/main" val="3674079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normAutofit/>
          </a:bodyPr>
          <a:lstStyle/>
          <a:p>
            <a:r>
              <a:rPr lang="en-US" i="1" dirty="0">
                <a:solidFill>
                  <a:schemeClr val="accent1">
                    <a:lumMod val="50000"/>
                  </a:schemeClr>
                </a:solidFill>
              </a:rPr>
              <a:t>Romania – state aid policy after accession</a:t>
            </a:r>
            <a:r>
              <a:rPr lang="ro-RO" i="1" dirty="0">
                <a:solidFill>
                  <a:schemeClr val="accent1">
                    <a:lumMod val="50000"/>
                  </a:schemeClr>
                </a:solidFill>
              </a:rPr>
              <a:t> (2)</a:t>
            </a:r>
            <a:endParaRPr lang="en-US" i="1" dirty="0">
              <a:solidFill>
                <a:schemeClr val="accent1">
                  <a:lumMod val="50000"/>
                </a:schemeClr>
              </a:solidFill>
            </a:endParaRPr>
          </a:p>
        </p:txBody>
      </p:sp>
      <p:sp>
        <p:nvSpPr>
          <p:cNvPr id="3" name="Content Placeholder 3"/>
          <p:cNvSpPr txBox="1">
            <a:spLocks/>
          </p:cNvSpPr>
          <p:nvPr/>
        </p:nvSpPr>
        <p:spPr>
          <a:xfrm>
            <a:off x="668438" y="6204292"/>
            <a:ext cx="2727036" cy="27492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2">
                    <a:lumMod val="5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bg2">
                    <a:lumMod val="50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bg2">
                    <a:lumMod val="50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latin typeface="Times New Roman" panose="02020603050405020304" pitchFamily="18" charset="0"/>
                <a:cs typeface="Times New Roman" panose="02020603050405020304" pitchFamily="18" charset="0"/>
              </a:rPr>
              <a:t>Source – EC Scoreboard State </a:t>
            </a:r>
            <a:r>
              <a:rPr lang="ro-RO" sz="1200" dirty="0">
                <a:latin typeface="Times New Roman" panose="02020603050405020304" pitchFamily="18" charset="0"/>
                <a:cs typeface="Times New Roman" panose="02020603050405020304" pitchFamily="18" charset="0"/>
              </a:rPr>
              <a:t>a</a:t>
            </a:r>
            <a:r>
              <a:rPr lang="en-US" sz="1200" dirty="0">
                <a:latin typeface="Times New Roman" panose="02020603050405020304" pitchFamily="18" charset="0"/>
                <a:cs typeface="Times New Roman" panose="02020603050405020304" pitchFamily="18" charset="0"/>
              </a:rPr>
              <a:t>id data</a:t>
            </a:r>
          </a:p>
        </p:txBody>
      </p:sp>
      <p:pic>
        <p:nvPicPr>
          <p:cNvPr id="4" name="Imagine 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8438" y="1435261"/>
            <a:ext cx="11021992" cy="4824420"/>
          </a:xfrm>
          <a:prstGeom prst="rect">
            <a:avLst/>
          </a:prstGeom>
          <a:noFill/>
          <a:ln>
            <a:noFill/>
          </a:ln>
        </p:spPr>
      </p:pic>
      <p:sp>
        <p:nvSpPr>
          <p:cNvPr id="5" name="Content Placeholder 2"/>
          <p:cNvSpPr txBox="1">
            <a:spLocks/>
          </p:cNvSpPr>
          <p:nvPr/>
        </p:nvSpPr>
        <p:spPr>
          <a:xfrm>
            <a:off x="668438" y="1215723"/>
            <a:ext cx="6488575" cy="3349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accent1">
                    <a:lumMod val="50000"/>
                  </a:schemeClr>
                </a:solidFill>
                <a:latin typeface="Times New Roman" panose="02020603050405020304" pitchFamily="18" charset="0"/>
                <a:cs typeface="Times New Roman" panose="02020603050405020304" pitchFamily="18" charset="0"/>
              </a:rPr>
              <a:t>State aid granted in Romania during 2007-2022 per objectives:</a:t>
            </a:r>
            <a:endParaRPr lang="en-US" sz="1600" dirty="0">
              <a:solidFill>
                <a:srgbClr val="FF0000"/>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a:off x="1216549" y="3657600"/>
            <a:ext cx="324000" cy="0"/>
          </a:xfrm>
          <a:prstGeom prst="line">
            <a:avLst/>
          </a:prstGeom>
          <a:ln w="254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8" name="Straight Connector 7"/>
          <p:cNvCxnSpPr/>
          <p:nvPr/>
        </p:nvCxnSpPr>
        <p:spPr>
          <a:xfrm flipV="1">
            <a:off x="10345971" y="3601941"/>
            <a:ext cx="475754" cy="1"/>
          </a:xfrm>
          <a:prstGeom prst="line">
            <a:avLst/>
          </a:prstGeom>
          <a:ln w="25400">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21515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1749</TotalTime>
  <Words>1527</Words>
  <Application>Microsoft Office PowerPoint</Application>
  <PresentationFormat>Widescreen</PresentationFormat>
  <Paragraphs>185</Paragraphs>
  <Slides>20</Slides>
  <Notes>20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20</vt:i4>
      </vt:variant>
    </vt:vector>
  </HeadingPairs>
  <TitlesOfParts>
    <vt:vector size="31" baseType="lpstr">
      <vt:lpstr>Arial</vt:lpstr>
      <vt:lpstr>Calibri</vt:lpstr>
      <vt:lpstr>Calibri Light</vt:lpstr>
      <vt:lpstr>Segoe UI</vt:lpstr>
      <vt:lpstr>Segoe UI Light</vt:lpstr>
      <vt:lpstr>Times New Roman</vt:lpstr>
      <vt:lpstr>Wingdings</vt:lpstr>
      <vt:lpstr>Office Theme</vt:lpstr>
      <vt:lpstr>1_Office Theme</vt:lpstr>
      <vt:lpstr>2_Office Theme</vt:lpstr>
      <vt:lpstr>3_Office Theme</vt:lpstr>
      <vt:lpstr>State aid enforcement in Romania – a proper tool for sustainable development</vt:lpstr>
      <vt:lpstr>PowerPoint Presentation</vt:lpstr>
      <vt:lpstr>PowerPoint Presentation</vt:lpstr>
      <vt:lpstr>Supporting business: Government tools (2)</vt:lpstr>
      <vt:lpstr>State aid – an instrument at hand (1)</vt:lpstr>
      <vt:lpstr>State aid – an instrument at hand (2)</vt:lpstr>
      <vt:lpstr>State aid in EU (1)</vt:lpstr>
      <vt:lpstr>Romania – state aid policy after accession (1)</vt:lpstr>
      <vt:lpstr>Romania – state aid policy after accession (2)</vt:lpstr>
      <vt:lpstr>Romania – state aid policy after accession (3)</vt:lpstr>
      <vt:lpstr>Romania – state aid policy after accession (4)</vt:lpstr>
      <vt:lpstr>Romania – state aid policy after accession (5)</vt:lpstr>
      <vt:lpstr>Romania – state aid policy after accession (6)</vt:lpstr>
      <vt:lpstr>Romania – state aid policy after accession (7)</vt:lpstr>
      <vt:lpstr>Romania – state aid policy after accession (8)</vt:lpstr>
      <vt:lpstr>Romania – state aid policy after accession (9)</vt:lpstr>
      <vt:lpstr>Industrial policy vs. competition policy</vt:lpstr>
      <vt:lpstr>Competition Council - a dual role</vt:lpstr>
      <vt:lpstr>Competition Council - a dual role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aid enforcement in Romania – a proper tool for sustainable development</dc:title>
  <dc:creator>Autor</dc:creator>
  <cp:lastModifiedBy>Gyerko Laszlo</cp:lastModifiedBy>
  <cp:revision>69</cp:revision>
  <dcterms:created xsi:type="dcterms:W3CDTF">2024-09-26T07:07:59Z</dcterms:created>
  <dcterms:modified xsi:type="dcterms:W3CDTF">2024-10-01T10:02:28Z</dcterms:modified>
</cp:coreProperties>
</file>